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7" r:id="rId2"/>
    <p:sldId id="272" r:id="rId3"/>
    <p:sldId id="273" r:id="rId4"/>
    <p:sldId id="271" r:id="rId5"/>
    <p:sldId id="263" r:id="rId6"/>
    <p:sldId id="264" r:id="rId7"/>
    <p:sldId id="262" r:id="rId8"/>
    <p:sldId id="266" r:id="rId9"/>
    <p:sldId id="267" r:id="rId10"/>
    <p:sldId id="276" r:id="rId11"/>
    <p:sldId id="265" r:id="rId12"/>
    <p:sldId id="280" r:id="rId13"/>
    <p:sldId id="261" r:id="rId14"/>
    <p:sldId id="279" r:id="rId15"/>
    <p:sldId id="268" r:id="rId16"/>
    <p:sldId id="258" r:id="rId17"/>
    <p:sldId id="260" r:id="rId18"/>
    <p:sldId id="257" r:id="rId19"/>
    <p:sldId id="270" r:id="rId20"/>
    <p:sldId id="278" r:id="rId21"/>
    <p:sldId id="281" r:id="rId22"/>
    <p:sldId id="27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AE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71" autoAdjust="0"/>
    <p:restoredTop sz="98839" autoAdjust="0"/>
  </p:normalViewPr>
  <p:slideViewPr>
    <p:cSldViewPr snapToGrid="0" snapToObjects="1">
      <p:cViewPr varScale="1">
        <p:scale>
          <a:sx n="117" d="100"/>
          <a:sy n="117" d="100"/>
        </p:scale>
        <p:origin x="-16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5EC78-7F0C-C34B-9C24-7E6812947A39}" type="datetimeFigureOut">
              <a:rPr lang="en-US" smtClean="0"/>
              <a:t>4/19/18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3A030-F2FB-F243-8174-E9FC6DBDC2F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2411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108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smtClean="0"/>
              <a:t>Share </a:t>
            </a:r>
            <a:r>
              <a:rPr lang="es-ES" sz="1200" dirty="0" err="1" smtClean="0"/>
              <a:t>Namespace</a:t>
            </a:r>
            <a:r>
              <a:rPr lang="es-ES" sz="1200" dirty="0" smtClean="0"/>
              <a:t>, </a:t>
            </a:r>
            <a:endParaRPr lang="es-ES" dirty="0" smtClean="0"/>
          </a:p>
          <a:p>
            <a:endParaRPr lang="es-E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smtClean="0"/>
              <a:t> 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681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- Abstrae</a:t>
            </a:r>
            <a:r>
              <a:rPr lang="es-ES" baseline="0" dirty="0" smtClean="0"/>
              <a:t> un conjunto de </a:t>
            </a:r>
            <a:r>
              <a:rPr lang="es-ES" baseline="0" dirty="0" err="1" smtClean="0"/>
              <a:t>pods</a:t>
            </a:r>
            <a:r>
              <a:rPr lang="es-ES" baseline="0" dirty="0" smtClean="0"/>
              <a:t> a través un único nombre/</a:t>
            </a:r>
            <a:r>
              <a:rPr lang="es-ES" baseline="0" dirty="0" err="1" smtClean="0"/>
              <a:t>ip</a:t>
            </a:r>
            <a:r>
              <a:rPr lang="es-ES" baseline="0" dirty="0" smtClean="0"/>
              <a:t> y puerto.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27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dirty="0" err="1" smtClean="0"/>
              <a:t>https</a:t>
            </a:r>
            <a:r>
              <a:rPr lang="es-ES" b="0" dirty="0" smtClean="0"/>
              <a:t>://</a:t>
            </a:r>
            <a:r>
              <a:rPr lang="es-ES" b="0" dirty="0" err="1" smtClean="0"/>
              <a:t>kubernetes.io</a:t>
            </a:r>
            <a:r>
              <a:rPr lang="es-ES" b="0" dirty="0" smtClean="0"/>
              <a:t>/</a:t>
            </a:r>
            <a:r>
              <a:rPr lang="es-ES" b="0" dirty="0" err="1" smtClean="0"/>
              <a:t>docs</a:t>
            </a:r>
            <a:r>
              <a:rPr lang="es-ES" b="0" dirty="0" smtClean="0"/>
              <a:t>/</a:t>
            </a:r>
            <a:r>
              <a:rPr lang="es-ES" b="0" dirty="0" err="1" smtClean="0"/>
              <a:t>admin</a:t>
            </a:r>
            <a:r>
              <a:rPr lang="es-ES" b="0" dirty="0" smtClean="0"/>
              <a:t>/</a:t>
            </a:r>
            <a:r>
              <a:rPr lang="es-ES" b="0" dirty="0" err="1" smtClean="0"/>
              <a:t>kube</a:t>
            </a:r>
            <a:r>
              <a:rPr lang="es-ES" b="0" dirty="0" smtClean="0"/>
              <a:t>-</a:t>
            </a:r>
            <a:r>
              <a:rPr lang="es-ES" b="0" dirty="0" err="1" smtClean="0"/>
              <a:t>controller</a:t>
            </a:r>
            <a:r>
              <a:rPr lang="es-ES" b="0" dirty="0" smtClean="0"/>
              <a:t>-manager/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s-ES" b="1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" b="1" dirty="0" err="1" smtClean="0"/>
              <a:t>kube-apiserver</a:t>
            </a: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dirty="0" smtClean="0"/>
              <a:t>Configure and </a:t>
            </a:r>
            <a:r>
              <a:rPr lang="es-ES" dirty="0" err="1" smtClean="0"/>
              <a:t>validate</a:t>
            </a:r>
            <a:r>
              <a:rPr lang="es-ES" dirty="0" smtClean="0"/>
              <a:t> </a:t>
            </a:r>
            <a:r>
              <a:rPr lang="es-ES" dirty="0" err="1" smtClean="0"/>
              <a:t>objects</a:t>
            </a:r>
            <a:r>
              <a:rPr lang="es-ES" dirty="0" smtClean="0"/>
              <a:t> </a:t>
            </a:r>
            <a:r>
              <a:rPr lang="es-ES" dirty="0" err="1" smtClean="0"/>
              <a:t>like</a:t>
            </a:r>
            <a:r>
              <a:rPr lang="es-ES" dirty="0" smtClean="0"/>
              <a:t> </a:t>
            </a:r>
            <a:r>
              <a:rPr lang="es-ES" dirty="0" err="1" smtClean="0"/>
              <a:t>Pod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Services</a:t>
            </a:r>
            <a:r>
              <a:rPr lang="es-ES" dirty="0" smtClean="0"/>
              <a:t> (</a:t>
            </a:r>
            <a:r>
              <a:rPr lang="es-ES" dirty="0" err="1" smtClean="0"/>
              <a:t>definition</a:t>
            </a:r>
            <a:r>
              <a:rPr lang="es-ES" dirty="0" smtClean="0"/>
              <a:t> of </a:t>
            </a:r>
            <a:r>
              <a:rPr lang="es-ES" dirty="0" err="1" smtClean="0"/>
              <a:t>access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services</a:t>
            </a:r>
            <a:r>
              <a:rPr lang="es-ES" dirty="0" smtClean="0"/>
              <a:t> in </a:t>
            </a:r>
            <a:r>
              <a:rPr lang="es-ES" dirty="0" err="1" smtClean="0"/>
              <a:t>container</a:t>
            </a:r>
            <a:r>
              <a:rPr lang="es-ES" dirty="0" smtClean="0"/>
              <a:t>) </a:t>
            </a:r>
            <a:r>
              <a:rPr lang="es-ES" dirty="0" err="1" smtClean="0"/>
              <a:t>through</a:t>
            </a:r>
            <a:r>
              <a:rPr lang="es-ES" dirty="0" smtClean="0"/>
              <a:t> REST API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" b="1" dirty="0" err="1" smtClean="0"/>
              <a:t>kube-scheduler</a:t>
            </a: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dirty="0" err="1" smtClean="0"/>
              <a:t>Allocate</a:t>
            </a:r>
            <a:r>
              <a:rPr lang="es-ES" dirty="0" smtClean="0"/>
              <a:t> </a:t>
            </a:r>
            <a:r>
              <a:rPr lang="es-ES" dirty="0" err="1" smtClean="0"/>
              <a:t>Pods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node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" b="1" dirty="0" err="1" smtClean="0"/>
              <a:t>kube</a:t>
            </a:r>
            <a:r>
              <a:rPr lang="es-ES" b="1" dirty="0" smtClean="0"/>
              <a:t>-</a:t>
            </a:r>
            <a:r>
              <a:rPr lang="es-ES" b="1" dirty="0" err="1" smtClean="0"/>
              <a:t>controller</a:t>
            </a:r>
            <a:r>
              <a:rPr lang="es-ES" b="1" dirty="0" smtClean="0"/>
              <a:t>-manager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dirty="0" err="1" smtClean="0"/>
              <a:t>Execute</a:t>
            </a:r>
            <a:r>
              <a:rPr lang="es-ES" dirty="0" smtClean="0"/>
              <a:t> Status </a:t>
            </a:r>
            <a:r>
              <a:rPr lang="es-ES" dirty="0" err="1" smtClean="0"/>
              <a:t>management</a:t>
            </a:r>
            <a:r>
              <a:rPr lang="es-ES" dirty="0" smtClean="0"/>
              <a:t>, </a:t>
            </a:r>
            <a:r>
              <a:rPr lang="es-ES" dirty="0" err="1" smtClean="0"/>
              <a:t>manage</a:t>
            </a:r>
            <a:r>
              <a:rPr lang="es-ES" dirty="0" smtClean="0"/>
              <a:t> </a:t>
            </a:r>
            <a:r>
              <a:rPr lang="es-ES" dirty="0" err="1" smtClean="0"/>
              <a:t>replication</a:t>
            </a:r>
            <a:r>
              <a:rPr lang="es-ES" dirty="0" smtClean="0"/>
              <a:t> </a:t>
            </a:r>
            <a:r>
              <a:rPr lang="es-ES" dirty="0" err="1" smtClean="0"/>
              <a:t>controller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" b="1" dirty="0" err="1" smtClean="0"/>
              <a:t>kubelet</a:t>
            </a: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dirty="0" err="1" smtClean="0"/>
              <a:t>kubelet</a:t>
            </a:r>
            <a:r>
              <a:rPr lang="es-ES" dirty="0" smtClean="0"/>
              <a:t> </a:t>
            </a:r>
            <a:r>
              <a:rPr lang="es-ES" dirty="0" err="1" smtClean="0"/>
              <a:t>gets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configuration</a:t>
            </a:r>
            <a:r>
              <a:rPr lang="es-ES" dirty="0" smtClean="0"/>
              <a:t> of a </a:t>
            </a:r>
            <a:r>
              <a:rPr lang="es-ES" dirty="0" err="1" smtClean="0"/>
              <a:t>pod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apiserver</a:t>
            </a:r>
            <a:r>
              <a:rPr lang="es-ES" dirty="0" smtClean="0"/>
              <a:t> and </a:t>
            </a:r>
            <a:r>
              <a:rPr lang="es-ES" dirty="0" err="1" smtClean="0"/>
              <a:t>ensures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described</a:t>
            </a:r>
            <a:r>
              <a:rPr lang="es-ES" dirty="0" smtClean="0"/>
              <a:t> </a:t>
            </a:r>
            <a:r>
              <a:rPr lang="es-ES" dirty="0" err="1" smtClean="0"/>
              <a:t>containers</a:t>
            </a:r>
            <a:r>
              <a:rPr lang="es-ES" dirty="0" smtClean="0"/>
              <a:t> are up and </a:t>
            </a:r>
            <a:r>
              <a:rPr lang="es-ES" dirty="0" err="1" smtClean="0"/>
              <a:t>running</a:t>
            </a:r>
            <a:r>
              <a:rPr lang="es-ES" dirty="0" smtClean="0"/>
              <a:t> (</a:t>
            </a:r>
            <a:r>
              <a:rPr lang="es-ES" dirty="0" err="1" smtClean="0"/>
              <a:t>Manages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pods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node</a:t>
            </a:r>
            <a:r>
              <a:rPr lang="es-ES" dirty="0" smtClean="0"/>
              <a:t>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" b="1" dirty="0" err="1" smtClean="0"/>
              <a:t>kube</a:t>
            </a:r>
            <a:r>
              <a:rPr lang="es-ES" b="1" dirty="0" smtClean="0"/>
              <a:t>-proxy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dirty="0" err="1" smtClean="0"/>
              <a:t>Acts</a:t>
            </a:r>
            <a:r>
              <a:rPr lang="es-ES" dirty="0" smtClean="0"/>
              <a:t> as a </a:t>
            </a:r>
            <a:r>
              <a:rPr lang="es-ES" dirty="0" err="1" smtClean="0"/>
              <a:t>network</a:t>
            </a:r>
            <a:r>
              <a:rPr lang="es-ES" dirty="0" smtClean="0"/>
              <a:t> proxy and a load </a:t>
            </a:r>
            <a:r>
              <a:rPr lang="es-ES" dirty="0" err="1" smtClean="0"/>
              <a:t>balancer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a </a:t>
            </a:r>
            <a:r>
              <a:rPr lang="es-ES" dirty="0" err="1" smtClean="0"/>
              <a:t>service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a single </a:t>
            </a:r>
            <a:r>
              <a:rPr lang="es-ES" dirty="0" err="1" smtClean="0"/>
              <a:t>worker</a:t>
            </a:r>
            <a:r>
              <a:rPr lang="es-ES" dirty="0" smtClean="0"/>
              <a:t> </a:t>
            </a:r>
            <a:r>
              <a:rPr lang="es-ES" dirty="0" err="1" smtClean="0"/>
              <a:t>node</a:t>
            </a:r>
            <a:r>
              <a:rPr lang="es-ES" dirty="0" smtClean="0"/>
              <a:t>.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takes</a:t>
            </a:r>
            <a:r>
              <a:rPr lang="es-ES" dirty="0" smtClean="0"/>
              <a:t> </a:t>
            </a:r>
            <a:r>
              <a:rPr lang="es-ES" dirty="0" err="1" smtClean="0"/>
              <a:t>care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network</a:t>
            </a:r>
            <a:r>
              <a:rPr lang="es-ES" dirty="0" smtClean="0"/>
              <a:t> </a:t>
            </a:r>
            <a:r>
              <a:rPr lang="es-ES" dirty="0" err="1" smtClean="0"/>
              <a:t>routing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TCP and UDP </a:t>
            </a:r>
            <a:r>
              <a:rPr lang="es-ES" dirty="0" err="1" smtClean="0"/>
              <a:t>packets</a:t>
            </a:r>
            <a:r>
              <a:rPr lang="es-ES" dirty="0" smtClean="0"/>
              <a:t>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" b="1" dirty="0" err="1" smtClean="0"/>
              <a:t>etcd</a:t>
            </a: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dirty="0" err="1" smtClean="0"/>
              <a:t>Distribute</a:t>
            </a:r>
            <a:r>
              <a:rPr lang="es-ES" dirty="0" smtClean="0"/>
              <a:t> KVS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store</a:t>
            </a:r>
            <a:r>
              <a:rPr lang="es-ES" dirty="0" smtClean="0"/>
              <a:t> </a:t>
            </a:r>
            <a:r>
              <a:rPr lang="es-ES" dirty="0" err="1" smtClean="0"/>
              <a:t>Kubernetes</a:t>
            </a:r>
            <a:r>
              <a:rPr lang="es-ES" dirty="0" smtClean="0"/>
              <a:t> and </a:t>
            </a:r>
            <a:r>
              <a:rPr lang="es-ES" dirty="0" err="1" smtClean="0"/>
              <a:t>Calico</a:t>
            </a:r>
            <a:r>
              <a:rPr lang="es-ES" dirty="0" smtClean="0"/>
              <a:t> </a:t>
            </a:r>
            <a:r>
              <a:rPr lang="es-ES" dirty="0" err="1" smtClean="0"/>
              <a:t>information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681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</a:t>
            </a:r>
            <a:r>
              <a:rPr lang="es-ES" dirty="0" err="1" smtClean="0"/>
              <a:t>thenewstack.io</a:t>
            </a:r>
            <a:r>
              <a:rPr lang="es-ES" dirty="0" smtClean="0"/>
              <a:t>/</a:t>
            </a:r>
            <a:r>
              <a:rPr lang="es-ES" dirty="0" err="1" smtClean="0"/>
              <a:t>containers-container-orchestration</a:t>
            </a:r>
            <a:r>
              <a:rPr lang="es-ES" dirty="0" smtClean="0"/>
              <a:t>/</a:t>
            </a:r>
          </a:p>
          <a:p>
            <a:endParaRPr lang="es-ES" dirty="0" smtClean="0"/>
          </a:p>
          <a:p>
            <a:r>
              <a:rPr lang="es-ES" dirty="0" err="1" smtClean="0"/>
              <a:t>While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CLI </a:t>
            </a:r>
            <a:r>
              <a:rPr lang="es-ES" dirty="0" err="1" smtClean="0"/>
              <a:t>meets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needs</a:t>
            </a:r>
            <a:r>
              <a:rPr lang="es-ES" dirty="0" smtClean="0"/>
              <a:t> of </a:t>
            </a:r>
            <a:r>
              <a:rPr lang="es-ES" dirty="0" err="1" smtClean="0"/>
              <a:t>managing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host,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falls</a:t>
            </a:r>
            <a:r>
              <a:rPr lang="es-ES" dirty="0" smtClean="0"/>
              <a:t> short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comes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managing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deployed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hosts.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go</a:t>
            </a:r>
            <a:r>
              <a:rPr lang="es-ES" dirty="0" smtClean="0"/>
              <a:t> </a:t>
            </a:r>
            <a:r>
              <a:rPr lang="es-ES" dirty="0" err="1" smtClean="0"/>
              <a:t>beyond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management</a:t>
            </a:r>
            <a:r>
              <a:rPr lang="es-ES" dirty="0" smtClean="0"/>
              <a:t> of individual </a:t>
            </a:r>
            <a:r>
              <a:rPr lang="es-ES" dirty="0" err="1" smtClean="0"/>
              <a:t>containers</a:t>
            </a:r>
            <a:r>
              <a:rPr lang="es-ES" dirty="0" smtClean="0"/>
              <a:t>,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must</a:t>
            </a:r>
            <a:r>
              <a:rPr lang="es-ES" dirty="0" smtClean="0"/>
              <a:t> </a:t>
            </a:r>
            <a:r>
              <a:rPr lang="es-ES" dirty="0" err="1" smtClean="0"/>
              <a:t>turn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extend</a:t>
            </a:r>
            <a:r>
              <a:rPr lang="es-ES" dirty="0" smtClean="0"/>
              <a:t> </a:t>
            </a:r>
            <a:r>
              <a:rPr lang="es-ES" dirty="0" err="1" smtClean="0"/>
              <a:t>lifecycle</a:t>
            </a:r>
            <a:r>
              <a:rPr lang="es-ES" dirty="0" smtClean="0"/>
              <a:t> </a:t>
            </a:r>
            <a:r>
              <a:rPr lang="es-ES" dirty="0" err="1" smtClean="0"/>
              <a:t>management</a:t>
            </a:r>
            <a:r>
              <a:rPr lang="es-ES" dirty="0" smtClean="0"/>
              <a:t> </a:t>
            </a:r>
            <a:r>
              <a:rPr lang="es-ES" dirty="0" err="1" smtClean="0"/>
              <a:t>capabilities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complex</a:t>
            </a:r>
            <a:r>
              <a:rPr lang="es-ES" dirty="0" smtClean="0"/>
              <a:t>, </a:t>
            </a:r>
            <a:r>
              <a:rPr lang="es-ES" dirty="0" err="1" smtClean="0"/>
              <a:t>multi-container</a:t>
            </a:r>
            <a:r>
              <a:rPr lang="es-ES" dirty="0" smtClean="0"/>
              <a:t> </a:t>
            </a:r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deployed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a </a:t>
            </a:r>
            <a:r>
              <a:rPr lang="es-ES" dirty="0" err="1" smtClean="0"/>
              <a:t>cluster</a:t>
            </a:r>
            <a:r>
              <a:rPr lang="es-ES" dirty="0" smtClean="0"/>
              <a:t> of machines.</a:t>
            </a:r>
          </a:p>
          <a:p>
            <a:endParaRPr lang="es-ES" dirty="0" smtClean="0"/>
          </a:p>
          <a:p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abstracting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host </a:t>
            </a:r>
            <a:r>
              <a:rPr lang="es-ES" dirty="0" err="1" smtClean="0"/>
              <a:t>infrastructure</a:t>
            </a:r>
            <a:r>
              <a:rPr lang="es-ES" dirty="0" smtClean="0"/>
              <a:t>,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allow</a:t>
            </a:r>
            <a:r>
              <a:rPr lang="es-ES" dirty="0" smtClean="0"/>
              <a:t> </a:t>
            </a:r>
            <a:r>
              <a:rPr lang="es-ES" dirty="0" err="1" smtClean="0"/>
              <a:t>users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treat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entire</a:t>
            </a:r>
            <a:r>
              <a:rPr lang="es-ES" dirty="0" smtClean="0"/>
              <a:t> </a:t>
            </a:r>
            <a:r>
              <a:rPr lang="es-ES" dirty="0" err="1" smtClean="0"/>
              <a:t>cluster</a:t>
            </a:r>
            <a:r>
              <a:rPr lang="es-ES" dirty="0" smtClean="0"/>
              <a:t> as a single </a:t>
            </a:r>
            <a:r>
              <a:rPr lang="es-ES" dirty="0" err="1" smtClean="0"/>
              <a:t>deployment</a:t>
            </a:r>
            <a:r>
              <a:rPr lang="es-ES" dirty="0" smtClean="0"/>
              <a:t> target.</a:t>
            </a:r>
          </a:p>
          <a:p>
            <a:endParaRPr lang="es-ES" dirty="0" smtClean="0"/>
          </a:p>
          <a:p>
            <a:r>
              <a:rPr lang="es-ES" b="1" dirty="0" err="1" smtClean="0"/>
              <a:t>Scheduling</a:t>
            </a:r>
            <a:endParaRPr lang="es-ES" b="1" dirty="0" smtClean="0"/>
          </a:p>
          <a:p>
            <a:r>
              <a:rPr lang="es-ES" dirty="0" err="1" smtClean="0"/>
              <a:t>Deals</a:t>
            </a:r>
            <a:r>
              <a:rPr lang="es-ES" baseline="0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negotiating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placement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within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cluster</a:t>
            </a:r>
            <a:r>
              <a:rPr lang="es-ES" dirty="0" smtClean="0"/>
              <a:t> and </a:t>
            </a:r>
            <a:r>
              <a:rPr lang="es-ES" dirty="0" err="1" smtClean="0"/>
              <a:t>launching</a:t>
            </a:r>
            <a:r>
              <a:rPr lang="es-ES" dirty="0" smtClean="0"/>
              <a:t> </a:t>
            </a:r>
            <a:r>
              <a:rPr lang="es-ES" dirty="0" err="1" smtClean="0"/>
              <a:t>them</a:t>
            </a:r>
            <a:r>
              <a:rPr lang="es-ES" dirty="0" smtClean="0"/>
              <a:t>.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process</a:t>
            </a:r>
            <a:r>
              <a:rPr lang="es-ES" dirty="0" smtClean="0"/>
              <a:t> </a:t>
            </a:r>
            <a:r>
              <a:rPr lang="es-ES" dirty="0" err="1" smtClean="0"/>
              <a:t>involves</a:t>
            </a:r>
            <a:r>
              <a:rPr lang="es-ES" dirty="0" smtClean="0"/>
              <a:t> </a:t>
            </a:r>
            <a:r>
              <a:rPr lang="es-ES" dirty="0" err="1" smtClean="0"/>
              <a:t>selecting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appropriate</a:t>
            </a:r>
            <a:r>
              <a:rPr lang="es-ES" dirty="0" smtClean="0"/>
              <a:t> host </a:t>
            </a:r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configuration</a:t>
            </a:r>
            <a:r>
              <a:rPr lang="es-ES" dirty="0" smtClean="0"/>
              <a:t>. </a:t>
            </a:r>
          </a:p>
          <a:p>
            <a:endParaRPr lang="es-ES" dirty="0" smtClean="0"/>
          </a:p>
          <a:p>
            <a:r>
              <a:rPr lang="es-ES" b="1" dirty="0" err="1" smtClean="0"/>
              <a:t>Discovery</a:t>
            </a:r>
            <a:endParaRPr lang="es-ES" b="1" dirty="0" smtClean="0"/>
          </a:p>
          <a:p>
            <a:r>
              <a:rPr lang="es-ES" dirty="0" smtClean="0"/>
              <a:t>In a </a:t>
            </a:r>
            <a:r>
              <a:rPr lang="es-ES" dirty="0" err="1" smtClean="0"/>
              <a:t>distributed</a:t>
            </a:r>
            <a:r>
              <a:rPr lang="es-ES" dirty="0" smtClean="0"/>
              <a:t> </a:t>
            </a:r>
            <a:r>
              <a:rPr lang="es-ES" dirty="0" err="1" smtClean="0"/>
              <a:t>deployment</a:t>
            </a:r>
            <a:r>
              <a:rPr lang="es-ES" dirty="0" smtClean="0"/>
              <a:t> </a:t>
            </a:r>
            <a:r>
              <a:rPr lang="es-ES" dirty="0" err="1" smtClean="0"/>
              <a:t>consisting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running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hosts,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 </a:t>
            </a:r>
            <a:r>
              <a:rPr lang="es-ES" dirty="0" err="1" smtClean="0"/>
              <a:t>becomes</a:t>
            </a:r>
            <a:r>
              <a:rPr lang="es-ES" dirty="0" smtClean="0"/>
              <a:t> </a:t>
            </a:r>
            <a:r>
              <a:rPr lang="es-ES" dirty="0" err="1" smtClean="0"/>
              <a:t>critical</a:t>
            </a:r>
            <a:r>
              <a:rPr lang="es-ES" dirty="0" smtClean="0"/>
              <a:t>. Web servers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dynamically</a:t>
            </a:r>
            <a:r>
              <a:rPr lang="es-ES" dirty="0" smtClean="0"/>
              <a:t> </a:t>
            </a:r>
            <a:r>
              <a:rPr lang="es-ES" dirty="0" err="1" smtClean="0"/>
              <a:t>discover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database</a:t>
            </a:r>
            <a:r>
              <a:rPr lang="es-ES" dirty="0" smtClean="0"/>
              <a:t> servers, and load </a:t>
            </a:r>
            <a:r>
              <a:rPr lang="es-ES" dirty="0" err="1" smtClean="0"/>
              <a:t>balancers</a:t>
            </a:r>
            <a:r>
              <a:rPr lang="es-ES" dirty="0" smtClean="0"/>
              <a:t>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discover</a:t>
            </a:r>
            <a:r>
              <a:rPr lang="es-ES" dirty="0" smtClean="0"/>
              <a:t> and </a:t>
            </a:r>
            <a:r>
              <a:rPr lang="es-ES" dirty="0" err="1" smtClean="0"/>
              <a:t>register</a:t>
            </a:r>
            <a:r>
              <a:rPr lang="es-ES" dirty="0" smtClean="0"/>
              <a:t> web servers.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provide</a:t>
            </a:r>
            <a:r>
              <a:rPr lang="es-ES" dirty="0" smtClean="0"/>
              <a:t>,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expect</a:t>
            </a:r>
            <a:r>
              <a:rPr lang="es-ES" dirty="0" smtClean="0"/>
              <a:t>, a </a:t>
            </a:r>
            <a:r>
              <a:rPr lang="es-ES" dirty="0" err="1" smtClean="0"/>
              <a:t>distributed</a:t>
            </a:r>
            <a:r>
              <a:rPr lang="es-ES" dirty="0" smtClean="0"/>
              <a:t> </a:t>
            </a:r>
            <a:r>
              <a:rPr lang="es-ES" dirty="0" err="1" smtClean="0"/>
              <a:t>key-value</a:t>
            </a:r>
            <a:r>
              <a:rPr lang="es-ES" dirty="0" smtClean="0"/>
              <a:t> </a:t>
            </a:r>
            <a:r>
              <a:rPr lang="es-ES" dirty="0" err="1" smtClean="0"/>
              <a:t>store</a:t>
            </a:r>
            <a:r>
              <a:rPr lang="es-ES" dirty="0" smtClean="0"/>
              <a:t>, a </a:t>
            </a:r>
            <a:r>
              <a:rPr lang="es-ES" dirty="0" err="1" smtClean="0"/>
              <a:t>lightweight</a:t>
            </a:r>
            <a:r>
              <a:rPr lang="es-ES" dirty="0" smtClean="0"/>
              <a:t> DNS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mechanism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enable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b="1" dirty="0" smtClean="0"/>
              <a:t>Rules and </a:t>
            </a:r>
            <a:r>
              <a:rPr lang="es-ES" b="1" dirty="0" err="1" smtClean="0"/>
              <a:t>Constraints</a:t>
            </a:r>
            <a:endParaRPr lang="es-ES" b="1" dirty="0" smtClean="0"/>
          </a:p>
          <a:p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often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special</a:t>
            </a:r>
            <a:r>
              <a:rPr lang="es-ES" dirty="0" smtClean="0"/>
              <a:t> </a:t>
            </a:r>
            <a:r>
              <a:rPr lang="es-ES" dirty="0" err="1" smtClean="0"/>
              <a:t>policies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requirements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host </a:t>
            </a:r>
            <a:r>
              <a:rPr lang="es-ES" dirty="0" err="1" smtClean="0"/>
              <a:t>placement</a:t>
            </a:r>
            <a:r>
              <a:rPr lang="es-ES" dirty="0" smtClean="0"/>
              <a:t>, performance and </a:t>
            </a:r>
            <a:r>
              <a:rPr lang="es-ES" dirty="0" err="1" smtClean="0"/>
              <a:t>high</a:t>
            </a:r>
            <a:r>
              <a:rPr lang="es-ES" dirty="0" smtClean="0"/>
              <a:t> </a:t>
            </a:r>
            <a:r>
              <a:rPr lang="es-ES" dirty="0" err="1" smtClean="0"/>
              <a:t>availability</a:t>
            </a:r>
            <a:r>
              <a:rPr lang="es-ES" dirty="0" smtClean="0"/>
              <a:t>.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example</a:t>
            </a:r>
            <a:r>
              <a:rPr lang="es-ES" dirty="0" smtClean="0"/>
              <a:t>, </a:t>
            </a:r>
            <a:r>
              <a:rPr lang="es-ES" dirty="0" err="1" smtClean="0"/>
              <a:t>it’s</a:t>
            </a:r>
            <a:r>
              <a:rPr lang="es-ES" dirty="0" smtClean="0"/>
              <a:t> </a:t>
            </a:r>
            <a:r>
              <a:rPr lang="es-ES" dirty="0" err="1" smtClean="0"/>
              <a:t>pointless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provision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master and </a:t>
            </a:r>
            <a:r>
              <a:rPr lang="es-ES" dirty="0" err="1" smtClean="0"/>
              <a:t>slave</a:t>
            </a:r>
            <a:r>
              <a:rPr lang="es-ES" dirty="0" smtClean="0"/>
              <a:t> </a:t>
            </a:r>
            <a:r>
              <a:rPr lang="es-ES" dirty="0" err="1" smtClean="0"/>
              <a:t>database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host;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defeats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purpose</a:t>
            </a:r>
            <a:r>
              <a:rPr lang="es-ES" dirty="0" smtClean="0"/>
              <a:t>. </a:t>
            </a:r>
            <a:r>
              <a:rPr lang="es-ES" dirty="0" err="1" smtClean="0"/>
              <a:t>Similarly</a:t>
            </a:r>
            <a:r>
              <a:rPr lang="es-ES" dirty="0" smtClean="0"/>
              <a:t>,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 be a </a:t>
            </a:r>
            <a:r>
              <a:rPr lang="es-ES" dirty="0" err="1" smtClean="0"/>
              <a:t>good</a:t>
            </a:r>
            <a:r>
              <a:rPr lang="es-ES" dirty="0" smtClean="0"/>
              <a:t> idea </a:t>
            </a:r>
            <a:r>
              <a:rPr lang="es-ES" dirty="0" err="1" smtClean="0"/>
              <a:t>to</a:t>
            </a:r>
            <a:r>
              <a:rPr lang="es-ES" dirty="0" smtClean="0"/>
              <a:t> place in-</a:t>
            </a:r>
            <a:r>
              <a:rPr lang="es-ES" dirty="0" err="1" smtClean="0"/>
              <a:t>memory</a:t>
            </a:r>
            <a:r>
              <a:rPr lang="es-ES" dirty="0" smtClean="0"/>
              <a:t> cache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host as </a:t>
            </a:r>
            <a:r>
              <a:rPr lang="es-ES" dirty="0" err="1" smtClean="0"/>
              <a:t>the</a:t>
            </a:r>
            <a:r>
              <a:rPr lang="es-ES" dirty="0" smtClean="0"/>
              <a:t> web server.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support</a:t>
            </a:r>
            <a:r>
              <a:rPr lang="es-ES" dirty="0" smtClean="0"/>
              <a:t> </a:t>
            </a:r>
            <a:r>
              <a:rPr lang="es-ES" dirty="0" err="1" smtClean="0"/>
              <a:t>mechanisms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defining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affinity</a:t>
            </a:r>
            <a:r>
              <a:rPr lang="es-ES" dirty="0" smtClean="0"/>
              <a:t> and </a:t>
            </a:r>
            <a:r>
              <a:rPr lang="es-ES" dirty="0" err="1" smtClean="0"/>
              <a:t>constraints</a:t>
            </a:r>
            <a:r>
              <a:rPr lang="es-ES" dirty="0" smtClean="0"/>
              <a:t> of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placement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b="1" dirty="0" err="1" smtClean="0"/>
              <a:t>Health</a:t>
            </a:r>
            <a:r>
              <a:rPr lang="es-ES" b="1" dirty="0" smtClean="0"/>
              <a:t> </a:t>
            </a:r>
            <a:r>
              <a:rPr lang="es-ES" b="1" dirty="0" err="1" smtClean="0"/>
              <a:t>Monitoring</a:t>
            </a:r>
            <a:endParaRPr lang="es-ES" b="1" dirty="0" smtClean="0"/>
          </a:p>
          <a:p>
            <a:r>
              <a:rPr lang="es-ES" dirty="0" err="1" smtClean="0"/>
              <a:t>Since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are </a:t>
            </a:r>
            <a:r>
              <a:rPr lang="es-ES" dirty="0" err="1" smtClean="0"/>
              <a:t>aware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desired</a:t>
            </a:r>
            <a:r>
              <a:rPr lang="es-ES" dirty="0" smtClean="0"/>
              <a:t> </a:t>
            </a:r>
            <a:r>
              <a:rPr lang="es-ES" dirty="0" err="1" smtClean="0"/>
              <a:t>configuration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system</a:t>
            </a:r>
            <a:r>
              <a:rPr lang="es-ES" dirty="0" smtClean="0"/>
              <a:t>, </a:t>
            </a:r>
            <a:r>
              <a:rPr lang="es-ES" dirty="0" err="1" smtClean="0"/>
              <a:t>they</a:t>
            </a:r>
            <a:r>
              <a:rPr lang="es-ES" dirty="0" smtClean="0"/>
              <a:t> are </a:t>
            </a:r>
            <a:r>
              <a:rPr lang="es-ES" dirty="0" err="1" smtClean="0"/>
              <a:t>uniquely</a:t>
            </a:r>
            <a:r>
              <a:rPr lang="es-ES" dirty="0" smtClean="0"/>
              <a:t> </a:t>
            </a:r>
            <a:r>
              <a:rPr lang="es-ES" dirty="0" err="1" smtClean="0"/>
              <a:t>able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track</a:t>
            </a:r>
            <a:r>
              <a:rPr lang="es-ES" dirty="0" smtClean="0"/>
              <a:t> and monitor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health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system’s</a:t>
            </a:r>
            <a:r>
              <a:rPr lang="es-ES" dirty="0" smtClean="0"/>
              <a:t> </a:t>
            </a:r>
            <a:r>
              <a:rPr lang="es-ES" dirty="0" err="1" smtClean="0"/>
              <a:t>containers</a:t>
            </a:r>
            <a:r>
              <a:rPr lang="es-ES" dirty="0" smtClean="0"/>
              <a:t> and hosts.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event</a:t>
            </a:r>
            <a:r>
              <a:rPr lang="es-ES" dirty="0" smtClean="0"/>
              <a:t> of host </a:t>
            </a:r>
            <a:r>
              <a:rPr lang="es-ES" dirty="0" err="1" smtClean="0"/>
              <a:t>failure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can </a:t>
            </a:r>
            <a:r>
              <a:rPr lang="es-ES" dirty="0" err="1" smtClean="0"/>
              <a:t>relocate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. </a:t>
            </a:r>
            <a:r>
              <a:rPr lang="es-ES" dirty="0" err="1" smtClean="0"/>
              <a:t>Similarly</a:t>
            </a:r>
            <a:r>
              <a:rPr lang="es-ES" dirty="0" smtClean="0"/>
              <a:t>, </a:t>
            </a:r>
            <a:r>
              <a:rPr lang="es-ES" dirty="0" err="1" smtClean="0"/>
              <a:t>when</a:t>
            </a:r>
            <a:r>
              <a:rPr lang="es-ES" dirty="0" smtClean="0"/>
              <a:t> a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crashes</a:t>
            </a:r>
            <a:r>
              <a:rPr lang="es-ES" dirty="0" smtClean="0"/>
              <a:t>,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can </a:t>
            </a:r>
            <a:r>
              <a:rPr lang="es-ES" dirty="0" err="1" smtClean="0"/>
              <a:t>launch</a:t>
            </a:r>
            <a:r>
              <a:rPr lang="es-ES" dirty="0" smtClean="0"/>
              <a:t> a </a:t>
            </a:r>
            <a:r>
              <a:rPr lang="es-ES" dirty="0" err="1" smtClean="0"/>
              <a:t>replacement</a:t>
            </a:r>
            <a:r>
              <a:rPr lang="es-ES" dirty="0" smtClean="0"/>
              <a:t>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ensure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deployment</a:t>
            </a:r>
            <a:r>
              <a:rPr lang="es-ES" dirty="0" smtClean="0"/>
              <a:t> </a:t>
            </a:r>
            <a:r>
              <a:rPr lang="es-ES" dirty="0" err="1" smtClean="0"/>
              <a:t>always</a:t>
            </a:r>
            <a:r>
              <a:rPr lang="es-ES" dirty="0" smtClean="0"/>
              <a:t> </a:t>
            </a:r>
            <a:r>
              <a:rPr lang="es-ES" dirty="0" err="1" smtClean="0"/>
              <a:t>matches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desired</a:t>
            </a:r>
            <a:r>
              <a:rPr lang="es-ES" dirty="0" smtClean="0"/>
              <a:t> </a:t>
            </a:r>
            <a:r>
              <a:rPr lang="es-ES" dirty="0" err="1" smtClean="0"/>
              <a:t>state</a:t>
            </a:r>
            <a:r>
              <a:rPr lang="es-ES" dirty="0" smtClean="0"/>
              <a:t> </a:t>
            </a:r>
            <a:r>
              <a:rPr lang="es-ES" dirty="0" err="1" smtClean="0"/>
              <a:t>declared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developer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operator</a:t>
            </a:r>
            <a:r>
              <a:rPr lang="es-E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Marathon</a:t>
            </a:r>
            <a:r>
              <a:rPr lang="es-ES" dirty="0" smtClean="0"/>
              <a:t>:</a:t>
            </a:r>
            <a:r>
              <a:rPr lang="es-ES" baseline="0" dirty="0" smtClean="0"/>
              <a:t> </a:t>
            </a:r>
            <a:r>
              <a:rPr lang="es-ES" dirty="0" smtClean="0"/>
              <a:t>A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platform</a:t>
            </a:r>
            <a:r>
              <a:rPr lang="es-ES" dirty="0" smtClean="0"/>
              <a:t> (</a:t>
            </a:r>
            <a:r>
              <a:rPr lang="es-ES" dirty="0" err="1" smtClean="0"/>
              <a:t>Mesos</a:t>
            </a:r>
            <a:r>
              <a:rPr lang="es-ES" baseline="0" dirty="0" smtClean="0"/>
              <a:t> + </a:t>
            </a:r>
            <a:r>
              <a:rPr lang="es-ES" baseline="0" dirty="0" err="1" smtClean="0"/>
              <a:t>Marathong</a:t>
            </a:r>
            <a:r>
              <a:rPr lang="es-ES" baseline="0" dirty="0" smtClean="0"/>
              <a:t>)</a:t>
            </a:r>
          </a:p>
          <a:p>
            <a:r>
              <a:rPr lang="es-ES" baseline="0" dirty="0" err="1" smtClean="0"/>
              <a:t>Mesos</a:t>
            </a:r>
            <a:r>
              <a:rPr lang="es-ES" baseline="0" dirty="0" smtClean="0"/>
              <a:t>: Distribuir elásticamente aplicaciones y sistemas (tolerantes a fallos, alta disponibilidad)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</a:t>
            </a:r>
            <a:r>
              <a:rPr lang="es-ES" dirty="0" err="1" smtClean="0"/>
              <a:t>kubernetes.io</a:t>
            </a:r>
            <a:r>
              <a:rPr lang="es-ES" dirty="0" smtClean="0"/>
              <a:t>/</a:t>
            </a:r>
            <a:r>
              <a:rPr lang="es-ES" dirty="0" err="1" smtClean="0"/>
              <a:t>docs</a:t>
            </a:r>
            <a:r>
              <a:rPr lang="es-ES" dirty="0" smtClean="0"/>
              <a:t>/</a:t>
            </a:r>
            <a:r>
              <a:rPr lang="es-ES" dirty="0" err="1" smtClean="0"/>
              <a:t>getting</a:t>
            </a:r>
            <a:r>
              <a:rPr lang="es-ES" dirty="0" smtClean="0"/>
              <a:t>-</a:t>
            </a:r>
            <a:r>
              <a:rPr lang="es-ES" dirty="0" err="1" smtClean="0"/>
              <a:t>started</a:t>
            </a:r>
            <a:r>
              <a:rPr lang="es-ES" dirty="0" smtClean="0"/>
              <a:t>-guides/#</a:t>
            </a:r>
            <a:r>
              <a:rPr lang="es-ES" dirty="0" err="1" smtClean="0"/>
              <a:t>turn-key-cloud-solutions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077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Tiene más </a:t>
            </a:r>
            <a:r>
              <a:rPr lang="es-ES" dirty="0" err="1" smtClean="0"/>
              <a:t>commits</a:t>
            </a:r>
            <a:r>
              <a:rPr lang="es-ES" dirty="0" smtClean="0"/>
              <a:t> que </a:t>
            </a:r>
            <a:r>
              <a:rPr lang="es-ES" dirty="0" err="1" smtClean="0"/>
              <a:t>Docker</a:t>
            </a:r>
            <a:r>
              <a:rPr lang="es-ES" dirty="0" smtClean="0"/>
              <a:t> y muchísimos más que cualquier</a:t>
            </a:r>
            <a:r>
              <a:rPr lang="es-ES" baseline="0" dirty="0" smtClean="0"/>
              <a:t> otra herramienta open </a:t>
            </a:r>
            <a:r>
              <a:rPr lang="es-ES" baseline="0" dirty="0" err="1" smtClean="0"/>
              <a:t>source</a:t>
            </a:r>
            <a:r>
              <a:rPr lang="es-ES" baseline="0" dirty="0" smtClean="0"/>
              <a:t>.</a:t>
            </a:r>
          </a:p>
          <a:p>
            <a:r>
              <a:rPr lang="es-ES" baseline="0" dirty="0" smtClean="0"/>
              <a:t>Se encuentra entre los proyectos con más contribuciones de todo </a:t>
            </a:r>
            <a:r>
              <a:rPr lang="es-ES" baseline="0" dirty="0" err="1" smtClean="0"/>
              <a:t>Github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endParaRPr lang="es-ES" baseline="0" dirty="0" smtClean="0"/>
          </a:p>
          <a:p>
            <a:endParaRPr lang="es-ES" baseline="0" dirty="0" smtClean="0"/>
          </a:p>
          <a:p>
            <a:r>
              <a:rPr lang="es-ES" baseline="0" dirty="0" err="1" smtClean="0"/>
              <a:t>Compañias</a:t>
            </a:r>
            <a:r>
              <a:rPr lang="es-ES" baseline="0" dirty="0" smtClean="0"/>
              <a:t> contribuyendo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339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Tiene más </a:t>
            </a:r>
            <a:r>
              <a:rPr lang="es-ES" dirty="0" err="1" smtClean="0"/>
              <a:t>commits</a:t>
            </a:r>
            <a:r>
              <a:rPr lang="es-ES" dirty="0" smtClean="0"/>
              <a:t> que </a:t>
            </a:r>
            <a:r>
              <a:rPr lang="es-ES" dirty="0" err="1" smtClean="0"/>
              <a:t>Docker</a:t>
            </a:r>
            <a:r>
              <a:rPr lang="es-ES" dirty="0" smtClean="0"/>
              <a:t> y muchísimos más que cualquier</a:t>
            </a:r>
            <a:r>
              <a:rPr lang="es-ES" baseline="0" dirty="0" smtClean="0"/>
              <a:t> otra herramienta open </a:t>
            </a:r>
            <a:r>
              <a:rPr lang="es-ES" baseline="0" dirty="0" err="1" smtClean="0"/>
              <a:t>source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err="1" smtClean="0"/>
              <a:t>Compañias</a:t>
            </a:r>
            <a:r>
              <a:rPr lang="es-ES" baseline="0" dirty="0" smtClean="0"/>
              <a:t> contribuyendo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339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Kubernetes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open </a:t>
            </a:r>
            <a:r>
              <a:rPr lang="es-ES" dirty="0" err="1" smtClean="0"/>
              <a:t>source</a:t>
            </a:r>
            <a:r>
              <a:rPr lang="es-ES" dirty="0" smtClean="0"/>
              <a:t> </a:t>
            </a:r>
            <a:r>
              <a:rPr lang="es-ES" dirty="0" err="1" smtClean="0"/>
              <a:t>giving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freedom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take</a:t>
            </a:r>
            <a:r>
              <a:rPr lang="es-ES" dirty="0" smtClean="0"/>
              <a:t> </a:t>
            </a:r>
            <a:r>
              <a:rPr lang="es-ES" dirty="0" err="1" smtClean="0"/>
              <a:t>advantage</a:t>
            </a:r>
            <a:r>
              <a:rPr lang="es-ES" dirty="0" smtClean="0"/>
              <a:t> of </a:t>
            </a:r>
            <a:r>
              <a:rPr lang="es-ES" dirty="0" err="1" smtClean="0"/>
              <a:t>on-premise</a:t>
            </a:r>
            <a:r>
              <a:rPr lang="es-ES" dirty="0" smtClean="0"/>
              <a:t>, </a:t>
            </a:r>
            <a:r>
              <a:rPr lang="es-ES" dirty="0" err="1" smtClean="0"/>
              <a:t>hybrid</a:t>
            </a:r>
            <a:r>
              <a:rPr lang="es-ES" dirty="0" smtClean="0"/>
              <a:t>,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public</a:t>
            </a:r>
            <a:r>
              <a:rPr lang="es-ES" dirty="0" smtClean="0"/>
              <a:t> </a:t>
            </a:r>
            <a:r>
              <a:rPr lang="es-ES" dirty="0" err="1" smtClean="0"/>
              <a:t>cloud</a:t>
            </a:r>
            <a:r>
              <a:rPr lang="es-ES" dirty="0" smtClean="0"/>
              <a:t> </a:t>
            </a:r>
            <a:r>
              <a:rPr lang="es-ES" dirty="0" err="1" smtClean="0"/>
              <a:t>infrastructure</a:t>
            </a:r>
            <a:r>
              <a:rPr lang="es-ES" dirty="0" smtClean="0"/>
              <a:t>, </a:t>
            </a:r>
            <a:r>
              <a:rPr lang="es-ES" dirty="0" err="1" smtClean="0"/>
              <a:t>letting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effortlessly</a:t>
            </a:r>
            <a:r>
              <a:rPr lang="es-ES" dirty="0" smtClean="0"/>
              <a:t> </a:t>
            </a:r>
            <a:r>
              <a:rPr lang="es-ES" dirty="0" err="1" smtClean="0"/>
              <a:t>move</a:t>
            </a:r>
            <a:r>
              <a:rPr lang="es-ES" dirty="0" smtClean="0"/>
              <a:t> </a:t>
            </a:r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where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matters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126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10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4/19/18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5226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4/19/18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745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4/19/18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1896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4/19/18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22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4/19/18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809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4/19/18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620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4/19/18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2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4/19/18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444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4/19/18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455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4/19/18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977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4/19/18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07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F6F2C-E0AB-D546-B958-ACAE4B712F0D}" type="datetimeFigureOut">
              <a:rPr lang="en-US" smtClean="0"/>
              <a:t>4/19/18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232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Dosis"/>
          <a:ea typeface="+mj-ea"/>
          <a:cs typeface="Dosi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Dosis"/>
          <a:ea typeface="+mn-ea"/>
          <a:cs typeface="Dosi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Dosis"/>
          <a:ea typeface="+mn-ea"/>
          <a:cs typeface="Dosi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Dosis"/>
          <a:ea typeface="+mn-ea"/>
          <a:cs typeface="Dosi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Dosis"/>
          <a:ea typeface="+mn-ea"/>
          <a:cs typeface="Dosi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Dosis"/>
          <a:ea typeface="+mn-ea"/>
          <a:cs typeface="Dosi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ubernetes/minikube" TargetMode="External"/><Relationship Id="rId3" Type="http://schemas.openxmlformats.org/officeDocument/2006/relationships/hyperlink" Target="https://kubernetes.io/docs/tutorials/kubernetes-basic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ahider/kubernetes-talk.git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67" y="3997127"/>
            <a:ext cx="8189469" cy="1531610"/>
          </a:xfrm>
        </p:spPr>
        <p:txBody>
          <a:bodyPr anchor="ctr">
            <a:noAutofit/>
          </a:bodyPr>
          <a:lstStyle/>
          <a:p>
            <a:r>
              <a:rPr lang="es-ES" sz="6600" dirty="0" err="1" smtClean="0">
                <a:solidFill>
                  <a:srgbClr val="000000"/>
                </a:solidFill>
              </a:rPr>
              <a:t>Kubernetes</a:t>
            </a:r>
            <a:r>
              <a:rPr lang="es-ES" sz="6600" dirty="0" smtClean="0">
                <a:solidFill>
                  <a:srgbClr val="000000"/>
                </a:solidFill>
              </a:rPr>
              <a:t/>
            </a:r>
            <a:br>
              <a:rPr lang="es-ES" sz="6600" dirty="0" smtClean="0">
                <a:solidFill>
                  <a:srgbClr val="000000"/>
                </a:solidFill>
              </a:rPr>
            </a:br>
            <a:r>
              <a:rPr lang="es-ES" sz="3200" b="0" dirty="0" err="1">
                <a:solidFill>
                  <a:srgbClr val="000000"/>
                </a:solidFill>
              </a:rPr>
              <a:t>Container</a:t>
            </a:r>
            <a:r>
              <a:rPr lang="es-ES" sz="3200" b="0" dirty="0">
                <a:solidFill>
                  <a:srgbClr val="000000"/>
                </a:solidFill>
              </a:rPr>
              <a:t> </a:t>
            </a:r>
            <a:r>
              <a:rPr lang="es-ES" sz="3200" b="0" dirty="0" err="1">
                <a:solidFill>
                  <a:srgbClr val="000000"/>
                </a:solidFill>
              </a:rPr>
              <a:t>Orchestration</a:t>
            </a:r>
            <a:r>
              <a:rPr lang="es-ES" sz="3200" b="0" dirty="0">
                <a:solidFill>
                  <a:srgbClr val="000000"/>
                </a:solidFill>
              </a:rPr>
              <a:t>, </a:t>
            </a:r>
            <a:r>
              <a:rPr lang="es-ES" sz="3200" b="0" dirty="0" err="1" smtClean="0">
                <a:solidFill>
                  <a:srgbClr val="000000"/>
                </a:solidFill>
              </a:rPr>
              <a:t>Deployment</a:t>
            </a:r>
            <a:r>
              <a:rPr lang="es-ES" sz="3200" b="0" dirty="0" smtClean="0">
                <a:solidFill>
                  <a:srgbClr val="000000"/>
                </a:solidFill>
              </a:rPr>
              <a:t> and </a:t>
            </a:r>
            <a:r>
              <a:rPr lang="es-ES" sz="3200" b="0" dirty="0" err="1" smtClean="0">
                <a:solidFill>
                  <a:srgbClr val="000000"/>
                </a:solidFill>
              </a:rPr>
              <a:t>Scaling</a:t>
            </a:r>
            <a:endParaRPr lang="es-ES" sz="3200" b="0" dirty="0">
              <a:solidFill>
                <a:srgbClr val="000000"/>
              </a:solidFill>
            </a:endParaRPr>
          </a:p>
        </p:txBody>
      </p:sp>
      <p:pic>
        <p:nvPicPr>
          <p:cNvPr id="5" name="Picture 4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532" y="728475"/>
            <a:ext cx="3268652" cy="326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52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rtner-k8s.jp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4" b="3745"/>
          <a:stretch/>
        </p:blipFill>
        <p:spPr>
          <a:xfrm>
            <a:off x="0" y="0"/>
            <a:ext cx="9160177" cy="68699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1398354"/>
          </a:xfrm>
          <a:prstGeom prst="rect">
            <a:avLst/>
          </a:prstGeom>
          <a:solidFill>
            <a:schemeClr val="tx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609"/>
            <a:ext cx="8229600" cy="1312745"/>
          </a:xfrm>
        </p:spPr>
        <p:txBody>
          <a:bodyPr>
            <a:normAutofit/>
          </a:bodyPr>
          <a:lstStyle/>
          <a:p>
            <a:r>
              <a:rPr lang="es-ES" sz="4000" dirty="0" err="1" smtClean="0">
                <a:solidFill>
                  <a:schemeClr val="bg1"/>
                </a:solidFill>
                <a:cs typeface="Roboto"/>
              </a:rPr>
              <a:t>Kubernetes</a:t>
            </a:r>
            <a:r>
              <a:rPr lang="es-ES" sz="4000" dirty="0" smtClean="0">
                <a:solidFill>
                  <a:schemeClr val="bg1"/>
                </a:solidFill>
                <a:cs typeface="Roboto"/>
              </a:rPr>
              <a:t> es el orquestador de contenedores más utilizado</a:t>
            </a:r>
            <a:endParaRPr lang="es-ES" sz="4000" dirty="0">
              <a:solidFill>
                <a:schemeClr val="bg1"/>
              </a:solidFill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96036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Roboto"/>
              </a:rPr>
              <a:t>Run</a:t>
            </a:r>
            <a:r>
              <a:rPr lang="es-ES" dirty="0">
                <a:cs typeface="Roboto"/>
              </a:rPr>
              <a:t> </a:t>
            </a:r>
            <a:r>
              <a:rPr lang="es-ES" dirty="0" err="1">
                <a:cs typeface="Roboto"/>
              </a:rPr>
              <a:t>Anywhere</a:t>
            </a:r>
            <a:endParaRPr lang="es-ES" dirty="0"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8433104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b="1" dirty="0" err="1"/>
              <a:t>Hosted</a:t>
            </a:r>
            <a:r>
              <a:rPr lang="es-ES" b="1" dirty="0"/>
              <a:t> </a:t>
            </a:r>
            <a:r>
              <a:rPr lang="es-ES" b="1" dirty="0" err="1"/>
              <a:t>Solutions</a:t>
            </a:r>
            <a:r>
              <a:rPr lang="es-ES" b="1" dirty="0"/>
              <a:t>: </a:t>
            </a:r>
            <a:r>
              <a:rPr lang="es-ES" dirty="0"/>
              <a:t>Google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, </a:t>
            </a:r>
            <a:br>
              <a:rPr lang="es-ES" dirty="0"/>
            </a:br>
            <a:r>
              <a:rPr lang="es-ES" dirty="0" smtClean="0"/>
              <a:t>AWS </a:t>
            </a:r>
            <a:r>
              <a:rPr lang="es-ES" dirty="0" err="1" smtClean="0"/>
              <a:t>Elastic</a:t>
            </a:r>
            <a:r>
              <a:rPr lang="es-ES" dirty="0" smtClean="0"/>
              <a:t> </a:t>
            </a:r>
            <a:r>
              <a:rPr lang="es-ES" dirty="0" err="1" smtClean="0"/>
              <a:t>Kubernetes</a:t>
            </a:r>
            <a:r>
              <a:rPr lang="es-ES" dirty="0"/>
              <a:t>, </a:t>
            </a:r>
            <a:r>
              <a:rPr lang="es-ES" dirty="0" err="1"/>
              <a:t>Azure</a:t>
            </a:r>
            <a:r>
              <a:rPr lang="es-ES" dirty="0"/>
              <a:t>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 smtClean="0"/>
              <a:t>Service</a:t>
            </a:r>
            <a:r>
              <a:rPr lang="es-ES" dirty="0" smtClean="0"/>
              <a:t>, </a:t>
            </a:r>
            <a:r>
              <a:rPr lang="es-ES" dirty="0" err="1" smtClean="0"/>
              <a:t>RedHat</a:t>
            </a:r>
            <a:r>
              <a:rPr lang="es-ES" dirty="0" smtClean="0"/>
              <a:t> </a:t>
            </a:r>
            <a:r>
              <a:rPr lang="es-ES" dirty="0" err="1"/>
              <a:t>OpenShift</a:t>
            </a:r>
            <a:r>
              <a:rPr lang="es-ES" dirty="0"/>
              <a:t>, </a:t>
            </a:r>
            <a:r>
              <a:rPr lang="es-ES" dirty="0" err="1"/>
              <a:t>CoreOS</a:t>
            </a:r>
            <a:r>
              <a:rPr lang="es-ES" dirty="0"/>
              <a:t> </a:t>
            </a:r>
            <a:r>
              <a:rPr lang="es-ES" dirty="0" err="1"/>
              <a:t>Tectonic</a:t>
            </a:r>
            <a:r>
              <a:rPr lang="es-ES" dirty="0"/>
              <a:t>, </a:t>
            </a:r>
            <a:endParaRPr lang="es-ES" dirty="0" smtClean="0"/>
          </a:p>
          <a:p>
            <a:pPr marL="0" indent="0">
              <a:buNone/>
            </a:pPr>
            <a:endParaRPr lang="es-ES" b="1" dirty="0" smtClean="0"/>
          </a:p>
          <a:p>
            <a:pPr marL="0" indent="0">
              <a:buNone/>
            </a:pPr>
            <a:r>
              <a:rPr lang="es-ES" b="1" dirty="0" smtClean="0"/>
              <a:t>Cloud </a:t>
            </a:r>
            <a:r>
              <a:rPr lang="es-ES" b="1" dirty="0" err="1" smtClean="0"/>
              <a:t>Providers</a:t>
            </a:r>
            <a:r>
              <a:rPr lang="es-ES" b="1" dirty="0" smtClean="0"/>
              <a:t>: </a:t>
            </a:r>
            <a:r>
              <a:rPr lang="es-ES" dirty="0" smtClean="0"/>
              <a:t>GCE</a:t>
            </a:r>
            <a:r>
              <a:rPr lang="es-ES" dirty="0"/>
              <a:t>, AWS, </a:t>
            </a:r>
            <a:r>
              <a:rPr lang="es-ES" dirty="0" err="1"/>
              <a:t>Azure</a:t>
            </a:r>
            <a:r>
              <a:rPr lang="es-ES" dirty="0"/>
              <a:t>, </a:t>
            </a:r>
            <a:r>
              <a:rPr lang="es-ES" dirty="0" err="1" smtClean="0"/>
              <a:t>DigitalOcean</a:t>
            </a:r>
            <a:r>
              <a:rPr lang="es-ES" dirty="0" smtClean="0"/>
              <a:t>, </a:t>
            </a:r>
            <a:r>
              <a:rPr lang="es-ES" dirty="0" err="1" smtClean="0"/>
              <a:t>etc</a:t>
            </a:r>
            <a:endParaRPr lang="es-ES" dirty="0"/>
          </a:p>
          <a:p>
            <a:pPr marL="0" indent="0">
              <a:buNone/>
            </a:pPr>
            <a:endParaRPr lang="es-E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s-ES" b="1" dirty="0" err="1" smtClean="0"/>
              <a:t>On-Premise</a:t>
            </a:r>
            <a:r>
              <a:rPr lang="es-ES" dirty="0" smtClean="0"/>
              <a:t>: </a:t>
            </a:r>
            <a:r>
              <a:rPr lang="es-ES" dirty="0" err="1"/>
              <a:t>Centos</a:t>
            </a:r>
            <a:r>
              <a:rPr lang="es-ES" dirty="0"/>
              <a:t>, </a:t>
            </a:r>
            <a:r>
              <a:rPr lang="es-ES" dirty="0" err="1" smtClean="0"/>
              <a:t>Fedora</a:t>
            </a:r>
            <a:r>
              <a:rPr lang="es-ES" dirty="0" smtClean="0"/>
              <a:t>, Ubuntu, </a:t>
            </a:r>
            <a:r>
              <a:rPr lang="es-ES" dirty="0" err="1" smtClean="0"/>
              <a:t>CoreOS</a:t>
            </a:r>
            <a:r>
              <a:rPr lang="es-ES" dirty="0" smtClean="0"/>
              <a:t>, </a:t>
            </a:r>
            <a:r>
              <a:rPr lang="es-ES" dirty="0" err="1"/>
              <a:t>Vagrant</a:t>
            </a:r>
            <a:r>
              <a:rPr lang="es-ES" dirty="0"/>
              <a:t>, </a:t>
            </a:r>
            <a:r>
              <a:rPr lang="es-ES" dirty="0" err="1"/>
              <a:t>etc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 smtClean="0"/>
              <a:t>Localmente</a:t>
            </a:r>
            <a:r>
              <a:rPr lang="es-ES" dirty="0" smtClean="0"/>
              <a:t> para desarrollar o probar (</a:t>
            </a:r>
            <a:r>
              <a:rPr lang="es-ES" dirty="0" err="1"/>
              <a:t>Minikube</a:t>
            </a:r>
            <a:r>
              <a:rPr lang="es-ES" dirty="0" smtClean="0"/>
              <a:t>) en </a:t>
            </a:r>
            <a:r>
              <a:rPr lang="es-ES" dirty="0" err="1" smtClean="0"/>
              <a:t>MacOS</a:t>
            </a:r>
            <a:r>
              <a:rPr lang="es-ES" dirty="0" smtClean="0"/>
              <a:t> ,Linux o Windows, utilizando </a:t>
            </a:r>
            <a:r>
              <a:rPr lang="es-ES" dirty="0" err="1" smtClean="0"/>
              <a:t>VirtualBox</a:t>
            </a:r>
            <a:r>
              <a:rPr lang="es-ES" dirty="0"/>
              <a:t> </a:t>
            </a:r>
            <a:r>
              <a:rPr lang="es-ES" dirty="0" smtClean="0"/>
              <a:t>o </a:t>
            </a:r>
            <a:r>
              <a:rPr lang="es-ES" dirty="0" err="1" smtClean="0"/>
              <a:t>VMWare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407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Kubernetes</a:t>
            </a:r>
            <a:r>
              <a:rPr lang="es-E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Basic </a:t>
            </a:r>
            <a:r>
              <a:rPr lang="es-ES" dirty="0" err="1" smtClean="0"/>
              <a:t>Elements</a:t>
            </a:r>
            <a:endParaRPr lang="es-ES" dirty="0"/>
          </a:p>
        </p:txBody>
      </p:sp>
      <p:sp>
        <p:nvSpPr>
          <p:cNvPr id="10" name="Rounded Rectangle 9"/>
          <p:cNvSpPr/>
          <p:nvPr/>
        </p:nvSpPr>
        <p:spPr>
          <a:xfrm>
            <a:off x="714565" y="2832644"/>
            <a:ext cx="1799999" cy="899997"/>
          </a:xfrm>
          <a:prstGeom prst="roundRect">
            <a:avLst>
              <a:gd name="adj" fmla="val 21009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>
                <a:solidFill>
                  <a:schemeClr val="tx1"/>
                </a:solidFill>
              </a:rPr>
              <a:t>Nodes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60031" y="2832644"/>
            <a:ext cx="1799999" cy="899997"/>
          </a:xfrm>
          <a:prstGeom prst="roundRect">
            <a:avLst>
              <a:gd name="adj" fmla="val 21009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>
                <a:solidFill>
                  <a:schemeClr val="tx1"/>
                </a:solidFill>
              </a:rPr>
              <a:t>Pods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01852" y="2832644"/>
            <a:ext cx="1799999" cy="899997"/>
          </a:xfrm>
          <a:prstGeom prst="roundRect">
            <a:avLst>
              <a:gd name="adj" fmla="val 21009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>
                <a:solidFill>
                  <a:schemeClr val="tx1"/>
                </a:solidFill>
              </a:rPr>
              <a:t>Scheduler</a:t>
            </a:r>
            <a:endParaRPr lang="es-ES" sz="2000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550965" y="2821883"/>
            <a:ext cx="1799999" cy="899997"/>
          </a:xfrm>
          <a:prstGeom prst="roundRect">
            <a:avLst>
              <a:gd name="adj" fmla="val 21009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chemeClr val="tx1"/>
                </a:solidFill>
              </a:rPr>
              <a:t>Replica Sets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584472" y="4089246"/>
            <a:ext cx="1799999" cy="899997"/>
          </a:xfrm>
          <a:prstGeom prst="roundRect">
            <a:avLst>
              <a:gd name="adj" fmla="val 21009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>
                <a:solidFill>
                  <a:schemeClr val="tx1"/>
                </a:solidFill>
              </a:rPr>
              <a:t>Services</a:t>
            </a:r>
            <a:endParaRPr lang="es-ES" sz="2000" dirty="0" smtClean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626519" y="4089782"/>
            <a:ext cx="1799999" cy="899997"/>
          </a:xfrm>
          <a:prstGeom prst="roundRect">
            <a:avLst>
              <a:gd name="adj" fmla="val 21009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>
                <a:solidFill>
                  <a:schemeClr val="tx1"/>
                </a:solidFill>
              </a:rPr>
              <a:t>Labels</a:t>
            </a:r>
            <a:endParaRPr lang="es-ES" sz="2000" dirty="0" smtClean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673935" y="4089246"/>
            <a:ext cx="1799999" cy="899997"/>
          </a:xfrm>
          <a:prstGeom prst="roundRect">
            <a:avLst>
              <a:gd name="adj" fmla="val 21009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>
                <a:solidFill>
                  <a:schemeClr val="tx1"/>
                </a:solidFill>
              </a:rPr>
              <a:t>Deployments</a:t>
            </a:r>
            <a:endParaRPr lang="es-ES" sz="2000" dirty="0" smtClean="0">
              <a:solidFill>
                <a:schemeClr val="tx1"/>
              </a:solidFill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890792"/>
            <a:ext cx="8229600" cy="5844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800" dirty="0" smtClean="0"/>
              <a:t>Elementos básicos para trabajar con </a:t>
            </a:r>
            <a:r>
              <a:rPr lang="es-ES" sz="2800" dirty="0" err="1" smtClean="0"/>
              <a:t>Kubernetes</a:t>
            </a:r>
            <a:r>
              <a:rPr lang="es-ES" sz="280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59546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Nodes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245471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s-ES" sz="4200" dirty="0" smtClean="0"/>
              <a:t>Máquinas donde se ejecutan los contenedores, </a:t>
            </a:r>
          </a:p>
          <a:p>
            <a:pPr marL="0" indent="0" algn="ctr">
              <a:buNone/>
            </a:pPr>
            <a:endParaRPr lang="es-ES" dirty="0"/>
          </a:p>
          <a:p>
            <a:r>
              <a:rPr lang="es-ES" sz="2800" dirty="0" smtClean="0"/>
              <a:t>Dentro de cada nodo se encuentra </a:t>
            </a:r>
            <a:r>
              <a:rPr lang="es-ES" sz="2800" dirty="0" err="1" smtClean="0"/>
              <a:t>Docker</a:t>
            </a:r>
            <a:r>
              <a:rPr lang="es-ES" sz="2800" dirty="0" smtClean="0"/>
              <a:t> Host </a:t>
            </a:r>
            <a:br>
              <a:rPr lang="es-ES" sz="2800" dirty="0" smtClean="0"/>
            </a:br>
            <a:r>
              <a:rPr lang="es-ES" sz="2800" dirty="0" smtClean="0"/>
              <a:t>y diversos agentes de k8s (</a:t>
            </a:r>
            <a:r>
              <a:rPr lang="es-ES" sz="2800" dirty="0" err="1"/>
              <a:t>kubelet</a:t>
            </a:r>
            <a:r>
              <a:rPr lang="es-ES" sz="2800" dirty="0"/>
              <a:t>, proxy</a:t>
            </a:r>
            <a:r>
              <a:rPr lang="es-ES" sz="2800" dirty="0" smtClean="0"/>
              <a:t>)</a:t>
            </a:r>
          </a:p>
          <a:p>
            <a:r>
              <a:rPr lang="es-ES" sz="2800" dirty="0" smtClean="0"/>
              <a:t>K8s considera a la colección de nodos como una sola unidad lógica.</a:t>
            </a:r>
          </a:p>
        </p:txBody>
      </p:sp>
      <p:pic>
        <p:nvPicPr>
          <p:cNvPr id="6" name="Picture 5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1823897" y="3984421"/>
            <a:ext cx="1415527" cy="2192376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3239424" y="3984421"/>
            <a:ext cx="1415527" cy="2192376"/>
          </a:xfrm>
          <a:prstGeom prst="rect">
            <a:avLst/>
          </a:prstGeom>
        </p:spPr>
      </p:pic>
      <p:pic>
        <p:nvPicPr>
          <p:cNvPr id="8" name="Picture 7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4654951" y="3984421"/>
            <a:ext cx="1415527" cy="2192376"/>
          </a:xfrm>
          <a:prstGeom prst="rect">
            <a:avLst/>
          </a:prstGeom>
        </p:spPr>
      </p:pic>
      <p:pic>
        <p:nvPicPr>
          <p:cNvPr id="9" name="Picture 8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6070478" y="3984421"/>
            <a:ext cx="1415527" cy="219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Pods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1074"/>
            <a:ext cx="8229600" cy="1227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smtClean="0"/>
              <a:t>Mínima unidad lógica desplegable en </a:t>
            </a:r>
            <a:r>
              <a:rPr lang="es-ES" sz="3600" dirty="0" err="1" smtClean="0"/>
              <a:t>Kubernetes</a:t>
            </a:r>
            <a:r>
              <a:rPr lang="es-ES" sz="3600" dirty="0" smtClean="0"/>
              <a:t>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46706" y="3189095"/>
            <a:ext cx="3240094" cy="224669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ounded Rectangle 5"/>
          <p:cNvSpPr/>
          <p:nvPr/>
        </p:nvSpPr>
        <p:spPr>
          <a:xfrm>
            <a:off x="5825752" y="3671680"/>
            <a:ext cx="2482003" cy="5437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>
                <a:solidFill>
                  <a:schemeClr val="tx1"/>
                </a:solidFill>
              </a:rPr>
              <a:t>Container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09590" y="3021064"/>
            <a:ext cx="1914326" cy="4000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25752" y="4322802"/>
            <a:ext cx="2482003" cy="5437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chemeClr val="tx1"/>
                </a:solidFill>
              </a:rPr>
              <a:t>Sidecar </a:t>
            </a:r>
            <a:r>
              <a:rPr lang="es-ES" sz="2000" dirty="0" err="1" smtClean="0">
                <a:solidFill>
                  <a:schemeClr val="tx1"/>
                </a:solidFill>
              </a:rPr>
              <a:t>Container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4048" y="4907272"/>
            <a:ext cx="753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Pod</a:t>
            </a:r>
            <a:endParaRPr lang="es-ES" sz="2400" dirty="0"/>
          </a:p>
        </p:txBody>
      </p:sp>
      <p:sp>
        <p:nvSpPr>
          <p:cNvPr id="11" name="Can 10"/>
          <p:cNvSpPr/>
          <p:nvPr/>
        </p:nvSpPr>
        <p:spPr>
          <a:xfrm>
            <a:off x="6505436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GCE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2" name="Can 11"/>
          <p:cNvSpPr/>
          <p:nvPr/>
        </p:nvSpPr>
        <p:spPr>
          <a:xfrm>
            <a:off x="7119637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NFS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7741925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AWS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97082" y="2897652"/>
            <a:ext cx="4608771" cy="31486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Contienen un grupo de contenedores </a:t>
            </a:r>
            <a:r>
              <a:rPr lang="es-ES" sz="2400" dirty="0" smtClean="0"/>
              <a:t>(</a:t>
            </a:r>
            <a:r>
              <a:rPr lang="es-ES" sz="2400" dirty="0"/>
              <a:t>usualmente uno</a:t>
            </a:r>
            <a:r>
              <a:rPr lang="es-ES" sz="2400" dirty="0" smtClean="0"/>
              <a:t>).</a:t>
            </a:r>
            <a:br>
              <a:rPr lang="es-ES" sz="2400" dirty="0" smtClean="0"/>
            </a:br>
            <a:endParaRPr lang="es-ES" sz="2400" dirty="0" smtClean="0"/>
          </a:p>
          <a:p>
            <a:r>
              <a:rPr lang="es-ES" sz="2400" dirty="0" smtClean="0"/>
              <a:t>Se le puede montar volúmenes</a:t>
            </a:r>
            <a:r>
              <a:rPr lang="es-ES" sz="2400" dirty="0"/>
              <a:t>.</a:t>
            </a:r>
          </a:p>
          <a:p>
            <a:endParaRPr lang="es-ES" sz="2400" dirty="0" smtClean="0"/>
          </a:p>
          <a:p>
            <a:r>
              <a:rPr lang="es-ES" sz="2400" dirty="0" smtClean="0"/>
              <a:t>IP diferente por </a:t>
            </a:r>
            <a:r>
              <a:rPr lang="es-ES" sz="2400" dirty="0" err="1" smtClean="0"/>
              <a:t>Pod</a:t>
            </a:r>
            <a:r>
              <a:rPr lang="es-ES" sz="2400" dirty="0" smtClean="0"/>
              <a:t>, </a:t>
            </a:r>
            <a:r>
              <a:rPr lang="es-ES" sz="2400" dirty="0" err="1" smtClean="0"/>
              <a:t>localhost</a:t>
            </a:r>
            <a:r>
              <a:rPr lang="es-ES" sz="2400" dirty="0" smtClean="0"/>
              <a:t> dentro del </a:t>
            </a:r>
            <a:r>
              <a:rPr lang="es-ES" sz="2400" dirty="0" err="1" smtClean="0"/>
              <a:t>Pod</a:t>
            </a:r>
            <a:r>
              <a:rPr lang="es-ES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2130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Replica Sets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79367"/>
            <a:ext cx="4030918" cy="3188067"/>
          </a:xfrm>
        </p:spPr>
        <p:txBody>
          <a:bodyPr/>
          <a:lstStyle/>
          <a:p>
            <a:r>
              <a:rPr lang="es-ES" sz="2800" dirty="0" smtClean="0"/>
              <a:t>Asegura que un número especificado de “Replicas” siempre se estén ejecutando.</a:t>
            </a:r>
          </a:p>
          <a:p>
            <a:endParaRPr lang="es-ES" sz="2800" dirty="0" smtClean="0"/>
          </a:p>
          <a:p>
            <a:r>
              <a:rPr lang="es-ES" sz="2800" dirty="0" err="1" smtClean="0"/>
              <a:t>Self</a:t>
            </a:r>
            <a:r>
              <a:rPr lang="es-ES" sz="2800" dirty="0" smtClean="0"/>
              <a:t> </a:t>
            </a:r>
            <a:r>
              <a:rPr lang="es-ES" sz="2800" dirty="0" err="1" smtClean="0"/>
              <a:t>Healing</a:t>
            </a:r>
            <a:r>
              <a:rPr lang="es-ES" sz="2800" dirty="0" smtClean="0"/>
              <a:t>.</a:t>
            </a:r>
          </a:p>
          <a:p>
            <a:pPr>
              <a:buFontTx/>
              <a:buChar char="-"/>
            </a:pPr>
            <a:endParaRPr lang="es-ES" dirty="0" smtClean="0"/>
          </a:p>
        </p:txBody>
      </p:sp>
      <p:pic>
        <p:nvPicPr>
          <p:cNvPr id="4" name="Picture 3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4603568" y="3573017"/>
            <a:ext cx="1075131" cy="1665169"/>
          </a:xfrm>
          <a:prstGeom prst="rect">
            <a:avLst/>
          </a:prstGeom>
        </p:spPr>
      </p:pic>
      <p:pic>
        <p:nvPicPr>
          <p:cNvPr id="5" name="Picture 4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5678699" y="3573017"/>
            <a:ext cx="1075131" cy="1665169"/>
          </a:xfrm>
          <a:prstGeom prst="rect">
            <a:avLst/>
          </a:prstGeom>
        </p:spPr>
      </p:pic>
      <p:pic>
        <p:nvPicPr>
          <p:cNvPr id="6" name="Picture 5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6753830" y="3573017"/>
            <a:ext cx="1075131" cy="1665169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7828961" y="3573017"/>
            <a:ext cx="1075131" cy="1665169"/>
          </a:xfrm>
          <a:prstGeom prst="rect">
            <a:avLst/>
          </a:prstGeom>
        </p:spPr>
      </p:pic>
      <p:pic>
        <p:nvPicPr>
          <p:cNvPr id="8" name="Picture 7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40" y="5238185"/>
            <a:ext cx="683999" cy="556319"/>
          </a:xfrm>
          <a:prstGeom prst="rect">
            <a:avLst/>
          </a:prstGeom>
        </p:spPr>
      </p:pic>
      <p:pic>
        <p:nvPicPr>
          <p:cNvPr id="9" name="Picture 8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71" y="5238186"/>
            <a:ext cx="683999" cy="556319"/>
          </a:xfrm>
          <a:prstGeom prst="rect">
            <a:avLst/>
          </a:prstGeom>
        </p:spPr>
      </p:pic>
      <p:pic>
        <p:nvPicPr>
          <p:cNvPr id="10" name="Picture 9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27" y="5238185"/>
            <a:ext cx="683999" cy="556319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2876" y="1680451"/>
            <a:ext cx="7818249" cy="642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ES" sz="3600" dirty="0" smtClean="0">
                <a:latin typeface="Dosis"/>
                <a:cs typeface="Dosis"/>
              </a:rPr>
              <a:t>Maneja un conjunto replicado de </a:t>
            </a:r>
            <a:r>
              <a:rPr lang="es-ES" sz="3600" dirty="0" err="1" smtClean="0">
                <a:latin typeface="Dosis"/>
                <a:cs typeface="Dosis"/>
              </a:rPr>
              <a:t>Pods</a:t>
            </a:r>
            <a:r>
              <a:rPr lang="es-ES" sz="3600" dirty="0" smtClean="0">
                <a:latin typeface="Dosis"/>
                <a:cs typeface="Dosis"/>
              </a:rPr>
              <a:t>.</a:t>
            </a:r>
          </a:p>
        </p:txBody>
      </p:sp>
      <p:pic>
        <p:nvPicPr>
          <p:cNvPr id="12" name="Picture 11" descr="heartbeat-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48" y="5166035"/>
            <a:ext cx="684000" cy="6840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763133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5838264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5" name="Rounded Rectangle 14"/>
          <p:cNvSpPr/>
          <p:nvPr/>
        </p:nvSpPr>
        <p:spPr>
          <a:xfrm>
            <a:off x="7988526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50036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Services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065"/>
            <a:ext cx="8229600" cy="11613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dirty="0" smtClean="0"/>
              <a:t>Expone un conjunto de </a:t>
            </a:r>
            <a:r>
              <a:rPr lang="es-ES" dirty="0" err="1" smtClean="0"/>
              <a:t>Pods</a:t>
            </a:r>
            <a:r>
              <a:rPr lang="es-ES" dirty="0" smtClean="0"/>
              <a:t> a través  de un único nombre/IP y puerto (</a:t>
            </a:r>
            <a:r>
              <a:rPr lang="es-ES" dirty="0" err="1" smtClean="0"/>
              <a:t>Service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337779" y="2811393"/>
            <a:ext cx="44458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800" dirty="0" err="1">
                <a:latin typeface="Dosis"/>
                <a:cs typeface="Dosis"/>
              </a:rPr>
              <a:t>Endpoints</a:t>
            </a:r>
            <a:r>
              <a:rPr lang="es-ES" sz="2800" dirty="0">
                <a:latin typeface="Dosis"/>
                <a:cs typeface="Dosis"/>
              </a:rPr>
              <a:t> </a:t>
            </a:r>
            <a:r>
              <a:rPr lang="es-ES" sz="2800" dirty="0" smtClean="0">
                <a:latin typeface="Dosis"/>
                <a:cs typeface="Dosis"/>
              </a:rPr>
              <a:t>estables para acceder a </a:t>
            </a:r>
            <a:r>
              <a:rPr lang="es-ES" sz="2800" dirty="0">
                <a:latin typeface="Dosis"/>
                <a:cs typeface="Dosis"/>
              </a:rPr>
              <a:t>los </a:t>
            </a:r>
            <a:r>
              <a:rPr lang="es-ES" sz="2800" dirty="0" err="1">
                <a:latin typeface="Dosis"/>
                <a:cs typeface="Dosis"/>
              </a:rPr>
              <a:t>Pods</a:t>
            </a:r>
            <a:r>
              <a:rPr lang="es-ES" sz="2800" dirty="0" smtClean="0">
                <a:latin typeface="Dosis"/>
                <a:cs typeface="Dosis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s-ES" sz="2800" dirty="0" smtClean="0">
              <a:latin typeface="Dosis"/>
              <a:cs typeface="Dosis"/>
            </a:endParaRPr>
          </a:p>
          <a:p>
            <a:pPr marL="285750" indent="-285750">
              <a:buFont typeface="Arial"/>
              <a:buChar char="•"/>
            </a:pPr>
            <a:r>
              <a:rPr lang="es-ES" sz="2800" dirty="0" smtClean="0">
                <a:latin typeface="Dosis"/>
                <a:cs typeface="Dosis"/>
              </a:rPr>
              <a:t>Define una política de acceso </a:t>
            </a:r>
            <a:r>
              <a:rPr lang="es-ES" sz="2400" dirty="0" smtClean="0">
                <a:latin typeface="Dosis"/>
                <a:cs typeface="Dosis"/>
              </a:rPr>
              <a:t>(</a:t>
            </a:r>
            <a:r>
              <a:rPr lang="es-ES" sz="2400" dirty="0" err="1" smtClean="0">
                <a:latin typeface="Dosis"/>
                <a:cs typeface="Dosis"/>
              </a:rPr>
              <a:t>Node</a:t>
            </a:r>
            <a:r>
              <a:rPr lang="es-ES" sz="2400" dirty="0" smtClean="0">
                <a:latin typeface="Dosis"/>
                <a:cs typeface="Dosis"/>
              </a:rPr>
              <a:t> Port, Load </a:t>
            </a:r>
            <a:r>
              <a:rPr lang="es-ES" sz="2400" dirty="0" err="1" smtClean="0">
                <a:latin typeface="Dosis"/>
                <a:cs typeface="Dosis"/>
              </a:rPr>
              <a:t>Balancer</a:t>
            </a:r>
            <a:r>
              <a:rPr lang="es-ES" sz="2400" dirty="0" smtClean="0">
                <a:latin typeface="Dosis"/>
                <a:cs typeface="Dosis"/>
              </a:rPr>
              <a:t>, etc.)</a:t>
            </a:r>
          </a:p>
          <a:p>
            <a:pPr marL="285750" indent="-285750">
              <a:buFont typeface="Arial"/>
              <a:buChar char="•"/>
            </a:pPr>
            <a:endParaRPr lang="es-ES" sz="2800" dirty="0">
              <a:latin typeface="Dosis"/>
              <a:cs typeface="Dosis"/>
            </a:endParaRPr>
          </a:p>
          <a:p>
            <a:pPr marL="285750" indent="-285750">
              <a:buFont typeface="Arial"/>
              <a:buChar char="•"/>
            </a:pPr>
            <a:r>
              <a:rPr lang="es-ES" sz="2800" dirty="0" err="1" smtClean="0">
                <a:latin typeface="Dosis"/>
                <a:cs typeface="Dosis"/>
              </a:rPr>
              <a:t>Backend</a:t>
            </a:r>
            <a:r>
              <a:rPr lang="es-ES" sz="2800" dirty="0" smtClean="0">
                <a:latin typeface="Dosis"/>
                <a:cs typeface="Dosis"/>
              </a:rPr>
              <a:t> (</a:t>
            </a:r>
            <a:r>
              <a:rPr lang="es-ES" sz="2800" dirty="0" err="1" smtClean="0">
                <a:latin typeface="Dosis"/>
                <a:cs typeface="Dosis"/>
              </a:rPr>
              <a:t>pods</a:t>
            </a:r>
            <a:r>
              <a:rPr lang="es-ES" sz="2800" dirty="0" smtClean="0">
                <a:latin typeface="Dosis"/>
                <a:cs typeface="Dosis"/>
              </a:rPr>
              <a:t>) </a:t>
            </a:r>
            <a:r>
              <a:rPr lang="es-ES" sz="2800" dirty="0">
                <a:latin typeface="Dosis"/>
                <a:cs typeface="Dosis"/>
              </a:rPr>
              <a:t>dinámico basado en </a:t>
            </a:r>
            <a:r>
              <a:rPr lang="es-ES" sz="2800" dirty="0" err="1">
                <a:latin typeface="Dosis"/>
                <a:cs typeface="Dosis"/>
              </a:rPr>
              <a:t>Labels</a:t>
            </a:r>
            <a:r>
              <a:rPr lang="es-ES" sz="2800" dirty="0">
                <a:latin typeface="Dosis"/>
                <a:cs typeface="Dosis"/>
              </a:rPr>
              <a:t>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966195" y="4576331"/>
            <a:ext cx="1709158" cy="1110009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ounded Rectangle 6"/>
          <p:cNvSpPr/>
          <p:nvPr/>
        </p:nvSpPr>
        <p:spPr>
          <a:xfrm>
            <a:off x="5166143" y="4863812"/>
            <a:ext cx="1309263" cy="397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Container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15868" y="4410890"/>
            <a:ext cx="1009812" cy="3308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9104" y="5292748"/>
            <a:ext cx="132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Pod</a:t>
            </a:r>
            <a:r>
              <a:rPr lang="es-ES" dirty="0" smtClean="0"/>
              <a:t> - 1</a:t>
            </a:r>
            <a:endParaRPr lang="es-ES" dirty="0"/>
          </a:p>
        </p:txBody>
      </p:sp>
      <p:sp>
        <p:nvSpPr>
          <p:cNvPr id="14" name="Rounded Rectangle 13"/>
          <p:cNvSpPr/>
          <p:nvPr/>
        </p:nvSpPr>
        <p:spPr>
          <a:xfrm>
            <a:off x="7052382" y="4576331"/>
            <a:ext cx="1709158" cy="1110009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ounded Rectangle 14"/>
          <p:cNvSpPr/>
          <p:nvPr/>
        </p:nvSpPr>
        <p:spPr>
          <a:xfrm>
            <a:off x="7252330" y="4863812"/>
            <a:ext cx="1309263" cy="397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Container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402055" y="4410890"/>
            <a:ext cx="1009812" cy="3308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10.1.0.2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85291" y="5292748"/>
            <a:ext cx="132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Pod</a:t>
            </a:r>
            <a:r>
              <a:rPr lang="es-ES" dirty="0" smtClean="0"/>
              <a:t> - 2</a:t>
            </a:r>
            <a:endParaRPr lang="es-ES" dirty="0"/>
          </a:p>
        </p:txBody>
      </p:sp>
      <p:sp>
        <p:nvSpPr>
          <p:cNvPr id="19" name="Rounded Rectangle 18"/>
          <p:cNvSpPr/>
          <p:nvPr/>
        </p:nvSpPr>
        <p:spPr>
          <a:xfrm>
            <a:off x="5982998" y="3243162"/>
            <a:ext cx="1709158" cy="512955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rgbClr val="000000"/>
                </a:solidFill>
              </a:rPr>
              <a:t>Service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125687" y="2957739"/>
            <a:ext cx="1423780" cy="396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“</a:t>
            </a:r>
            <a:r>
              <a:rPr lang="es-ES" dirty="0" err="1" smtClean="0">
                <a:solidFill>
                  <a:schemeClr val="bg1"/>
                </a:solidFill>
              </a:rPr>
              <a:t>Name</a:t>
            </a:r>
            <a:r>
              <a:rPr lang="es-ES" dirty="0" smtClean="0">
                <a:solidFill>
                  <a:schemeClr val="bg1"/>
                </a:solidFill>
              </a:rPr>
              <a:t>”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>
            <a:stCxn id="19" idx="2"/>
            <a:endCxn id="8" idx="0"/>
          </p:cNvCxnSpPr>
          <p:nvPr/>
        </p:nvCxnSpPr>
        <p:spPr>
          <a:xfrm flipH="1">
            <a:off x="5820774" y="3756117"/>
            <a:ext cx="1016803" cy="6547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2"/>
            <a:endCxn id="16" idx="0"/>
          </p:cNvCxnSpPr>
          <p:nvPr/>
        </p:nvCxnSpPr>
        <p:spPr>
          <a:xfrm>
            <a:off x="6837577" y="3756117"/>
            <a:ext cx="1069384" cy="6547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956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Scheduler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83316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- Elige el lugar y levanta el </a:t>
            </a:r>
            <a:r>
              <a:rPr lang="es-ES" dirty="0" err="1" smtClean="0"/>
              <a:t>Pod</a:t>
            </a:r>
            <a:r>
              <a:rPr lang="es-ES" dirty="0" smtClean="0"/>
              <a:t> dentro de los nodos.</a:t>
            </a:r>
          </a:p>
          <a:p>
            <a:pPr marL="0" indent="0">
              <a:buNone/>
            </a:pPr>
            <a:r>
              <a:rPr lang="es-ES" dirty="0" smtClean="0"/>
              <a:t>- El mejor lugar es elegido en base a los requerimientos del </a:t>
            </a:r>
            <a:r>
              <a:rPr lang="es-ES" dirty="0" err="1" smtClean="0"/>
              <a:t>Pod</a:t>
            </a:r>
            <a:r>
              <a:rPr lang="es-ES" dirty="0" smtClean="0"/>
              <a:t>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421738" y="3614458"/>
            <a:ext cx="4300524" cy="2581488"/>
            <a:chOff x="2607810" y="3614458"/>
            <a:chExt cx="4300524" cy="2581488"/>
          </a:xfrm>
        </p:grpSpPr>
        <p:pic>
          <p:nvPicPr>
            <p:cNvPr id="4" name="Picture 3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2607810" y="3974458"/>
              <a:ext cx="1075131" cy="1665169"/>
            </a:xfrm>
            <a:prstGeom prst="rect">
              <a:avLst/>
            </a:prstGeom>
          </p:spPr>
        </p:pic>
        <p:pic>
          <p:nvPicPr>
            <p:cNvPr id="5" name="Picture 4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3682941" y="3974458"/>
              <a:ext cx="1075131" cy="1665169"/>
            </a:xfrm>
            <a:prstGeom prst="rect">
              <a:avLst/>
            </a:prstGeom>
          </p:spPr>
        </p:pic>
        <p:pic>
          <p:nvPicPr>
            <p:cNvPr id="6" name="Picture 5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4758072" y="3974458"/>
              <a:ext cx="1075131" cy="1665169"/>
            </a:xfrm>
            <a:prstGeom prst="rect">
              <a:avLst/>
            </a:prstGeom>
          </p:spPr>
        </p:pic>
        <p:pic>
          <p:nvPicPr>
            <p:cNvPr id="7" name="Picture 6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5833203" y="3974458"/>
              <a:ext cx="1075131" cy="1665169"/>
            </a:xfrm>
            <a:prstGeom prst="rect">
              <a:avLst/>
            </a:prstGeom>
          </p:spPr>
        </p:pic>
        <p:pic>
          <p:nvPicPr>
            <p:cNvPr id="8" name="Picture 7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7582" y="5639626"/>
              <a:ext cx="683999" cy="556319"/>
            </a:xfrm>
            <a:prstGeom prst="rect">
              <a:avLst/>
            </a:prstGeom>
          </p:spPr>
        </p:pic>
        <p:pic>
          <p:nvPicPr>
            <p:cNvPr id="9" name="Picture 8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013" y="5639627"/>
              <a:ext cx="683999" cy="556319"/>
            </a:xfrm>
            <a:prstGeom prst="rect">
              <a:avLst/>
            </a:prstGeom>
          </p:spPr>
        </p:pic>
        <p:pic>
          <p:nvPicPr>
            <p:cNvPr id="10" name="Picture 9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769" y="5639626"/>
              <a:ext cx="683999" cy="556319"/>
            </a:xfrm>
            <a:prstGeom prst="rect">
              <a:avLst/>
            </a:prstGeom>
          </p:spPr>
        </p:pic>
        <p:pic>
          <p:nvPicPr>
            <p:cNvPr id="11" name="Picture 10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638" y="5639627"/>
              <a:ext cx="683999" cy="556319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3850103" y="3614458"/>
              <a:ext cx="756000" cy="360000"/>
            </a:xfrm>
            <a:prstGeom prst="roundRect">
              <a:avLst>
                <a:gd name="adj" fmla="val 112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 err="1" smtClean="0">
                  <a:solidFill>
                    <a:schemeClr val="bg1"/>
                  </a:solidFill>
                </a:rPr>
                <a:t>Pod</a:t>
              </a:r>
              <a:endParaRPr lang="es-E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69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79"/>
          <p:cNvSpPr/>
          <p:nvPr/>
        </p:nvSpPr>
        <p:spPr>
          <a:xfrm>
            <a:off x="739549" y="2351825"/>
            <a:ext cx="2958511" cy="3292149"/>
          </a:xfrm>
          <a:prstGeom prst="roundRect">
            <a:avLst>
              <a:gd name="adj" fmla="val 11298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Rounded Rectangle 78"/>
          <p:cNvSpPr/>
          <p:nvPr/>
        </p:nvSpPr>
        <p:spPr>
          <a:xfrm>
            <a:off x="587149" y="2199425"/>
            <a:ext cx="2961494" cy="3292149"/>
          </a:xfrm>
          <a:prstGeom prst="roundRect">
            <a:avLst>
              <a:gd name="adj" fmla="val 11298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Kubernetes</a:t>
            </a:r>
            <a:r>
              <a:rPr lang="es-ES" dirty="0"/>
              <a:t> </a:t>
            </a:r>
            <a:r>
              <a:rPr lang="es-ES" dirty="0" smtClean="0"/>
              <a:t>- Arquitectura</a:t>
            </a:r>
            <a:endParaRPr lang="es-ES" dirty="0"/>
          </a:p>
        </p:txBody>
      </p:sp>
      <p:sp>
        <p:nvSpPr>
          <p:cNvPr id="16" name="Rounded Rectangle 15"/>
          <p:cNvSpPr/>
          <p:nvPr/>
        </p:nvSpPr>
        <p:spPr>
          <a:xfrm>
            <a:off x="434749" y="2047025"/>
            <a:ext cx="2939574" cy="3292149"/>
          </a:xfrm>
          <a:prstGeom prst="roundRect">
            <a:avLst>
              <a:gd name="adj" fmla="val 11298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TextBox 16"/>
          <p:cNvSpPr txBox="1"/>
          <p:nvPr/>
        </p:nvSpPr>
        <p:spPr>
          <a:xfrm>
            <a:off x="1335272" y="2184966"/>
            <a:ext cx="125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Master</a:t>
            </a:r>
            <a:endParaRPr lang="es-ES" sz="2400" dirty="0"/>
          </a:p>
        </p:txBody>
      </p:sp>
      <p:sp>
        <p:nvSpPr>
          <p:cNvPr id="18" name="Rounded Rectangle 17"/>
          <p:cNvSpPr/>
          <p:nvPr/>
        </p:nvSpPr>
        <p:spPr>
          <a:xfrm>
            <a:off x="4622104" y="1507452"/>
            <a:ext cx="4102049" cy="2309768"/>
          </a:xfrm>
          <a:prstGeom prst="roundRect">
            <a:avLst>
              <a:gd name="adj" fmla="val 112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TextBox 19"/>
          <p:cNvSpPr txBox="1"/>
          <p:nvPr/>
        </p:nvSpPr>
        <p:spPr>
          <a:xfrm>
            <a:off x="4836505" y="1522293"/>
            <a:ext cx="790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Node</a:t>
            </a:r>
            <a:endParaRPr lang="es-ES" sz="2000" dirty="0"/>
          </a:p>
        </p:txBody>
      </p:sp>
      <p:sp>
        <p:nvSpPr>
          <p:cNvPr id="22" name="Rounded Rectangle 21"/>
          <p:cNvSpPr>
            <a:spLocks noChangeAspect="1"/>
          </p:cNvSpPr>
          <p:nvPr/>
        </p:nvSpPr>
        <p:spPr>
          <a:xfrm>
            <a:off x="4791138" y="2007174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4898383" y="2415393"/>
            <a:ext cx="949239" cy="648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88185" y="2024923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36" name="Rounded Rectangle 35"/>
          <p:cNvSpPr>
            <a:spLocks noChangeAspect="1"/>
          </p:cNvSpPr>
          <p:nvPr/>
        </p:nvSpPr>
        <p:spPr>
          <a:xfrm>
            <a:off x="6095588" y="2007174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ounded Rectangle 36"/>
          <p:cNvSpPr/>
          <p:nvPr/>
        </p:nvSpPr>
        <p:spPr>
          <a:xfrm>
            <a:off x="6264772" y="2558061"/>
            <a:ext cx="359490" cy="35999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92635" y="2024923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39" name="Rounded Rectangle 38"/>
          <p:cNvSpPr/>
          <p:nvPr/>
        </p:nvSpPr>
        <p:spPr>
          <a:xfrm>
            <a:off x="6733148" y="2558061"/>
            <a:ext cx="359490" cy="35999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>
            <a:spLocks noChangeAspect="1"/>
          </p:cNvSpPr>
          <p:nvPr/>
        </p:nvSpPr>
        <p:spPr>
          <a:xfrm>
            <a:off x="7405932" y="2024923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ounded Rectangle 40"/>
          <p:cNvSpPr>
            <a:spLocks noChangeAspect="1"/>
          </p:cNvSpPr>
          <p:nvPr/>
        </p:nvSpPr>
        <p:spPr>
          <a:xfrm>
            <a:off x="7754860" y="2504058"/>
            <a:ext cx="467336" cy="46799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02979" y="2042672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44" name="Rounded Rectangle 43"/>
          <p:cNvSpPr>
            <a:spLocks noChangeAspect="1"/>
          </p:cNvSpPr>
          <p:nvPr/>
        </p:nvSpPr>
        <p:spPr>
          <a:xfrm>
            <a:off x="695376" y="2804591"/>
            <a:ext cx="2454823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86244" y="2814567"/>
            <a:ext cx="161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API Server</a:t>
            </a:r>
            <a:endParaRPr lang="es-ES" dirty="0"/>
          </a:p>
        </p:txBody>
      </p:sp>
      <p:sp>
        <p:nvSpPr>
          <p:cNvPr id="46" name="Rounded Rectangle 45"/>
          <p:cNvSpPr>
            <a:spLocks noChangeAspect="1"/>
          </p:cNvSpPr>
          <p:nvPr/>
        </p:nvSpPr>
        <p:spPr>
          <a:xfrm>
            <a:off x="668868" y="3363256"/>
            <a:ext cx="2496712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11147" y="3373232"/>
            <a:ext cx="159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Scheduler</a:t>
            </a:r>
            <a:endParaRPr lang="es-ES" dirty="0"/>
          </a:p>
        </p:txBody>
      </p:sp>
      <p:sp>
        <p:nvSpPr>
          <p:cNvPr id="49" name="Rounded Rectangle 48"/>
          <p:cNvSpPr>
            <a:spLocks noChangeAspect="1"/>
          </p:cNvSpPr>
          <p:nvPr/>
        </p:nvSpPr>
        <p:spPr>
          <a:xfrm>
            <a:off x="653487" y="3957038"/>
            <a:ext cx="2496712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8867" y="3967014"/>
            <a:ext cx="258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Controller</a:t>
            </a:r>
            <a:r>
              <a:rPr lang="es-ES" dirty="0" smtClean="0"/>
              <a:t> Manager</a:t>
            </a:r>
            <a:endParaRPr lang="es-ES" dirty="0"/>
          </a:p>
        </p:txBody>
      </p:sp>
      <p:sp>
        <p:nvSpPr>
          <p:cNvPr id="51" name="Rounded Rectangle 50"/>
          <p:cNvSpPr/>
          <p:nvPr/>
        </p:nvSpPr>
        <p:spPr>
          <a:xfrm>
            <a:off x="4806654" y="3314867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806654" y="3294299"/>
            <a:ext cx="1136534" cy="33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D</a:t>
            </a:r>
            <a:r>
              <a:rPr lang="es-ES" sz="1600" dirty="0" err="1" smtClean="0"/>
              <a:t>ocker</a:t>
            </a:r>
            <a:endParaRPr lang="es-ES" sz="1600" dirty="0"/>
          </a:p>
        </p:txBody>
      </p:sp>
      <p:sp>
        <p:nvSpPr>
          <p:cNvPr id="53" name="Rounded Rectangle 52"/>
          <p:cNvSpPr/>
          <p:nvPr/>
        </p:nvSpPr>
        <p:spPr>
          <a:xfrm>
            <a:off x="6095588" y="3314998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95588" y="3294430"/>
            <a:ext cx="1136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 smtClean="0"/>
              <a:t>kubelet</a:t>
            </a:r>
            <a:endParaRPr lang="es-ES" sz="1600" dirty="0"/>
          </a:p>
        </p:txBody>
      </p:sp>
      <p:sp>
        <p:nvSpPr>
          <p:cNvPr id="55" name="Rounded Rectangle 54"/>
          <p:cNvSpPr/>
          <p:nvPr/>
        </p:nvSpPr>
        <p:spPr>
          <a:xfrm>
            <a:off x="7366339" y="3312698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91632" y="3292130"/>
            <a:ext cx="1287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k</a:t>
            </a:r>
            <a:r>
              <a:rPr lang="es-ES" sz="1600" dirty="0" err="1" smtClean="0"/>
              <a:t>ube</a:t>
            </a:r>
            <a:r>
              <a:rPr lang="es-ES" sz="1600" dirty="0" smtClean="0"/>
              <a:t>-proxy</a:t>
            </a:r>
            <a:endParaRPr lang="es-ES" sz="1600" dirty="0"/>
          </a:p>
        </p:txBody>
      </p:sp>
      <p:sp>
        <p:nvSpPr>
          <p:cNvPr id="57" name="Rounded Rectangle 56"/>
          <p:cNvSpPr/>
          <p:nvPr/>
        </p:nvSpPr>
        <p:spPr>
          <a:xfrm>
            <a:off x="4622104" y="4063110"/>
            <a:ext cx="4102050" cy="2309768"/>
          </a:xfrm>
          <a:prstGeom prst="roundRect">
            <a:avLst>
              <a:gd name="adj" fmla="val 112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8" name="TextBox 57"/>
          <p:cNvSpPr txBox="1"/>
          <p:nvPr/>
        </p:nvSpPr>
        <p:spPr>
          <a:xfrm>
            <a:off x="4836505" y="4093378"/>
            <a:ext cx="790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Node</a:t>
            </a:r>
            <a:endParaRPr lang="es-ES" sz="2000" dirty="0"/>
          </a:p>
        </p:txBody>
      </p:sp>
      <p:sp>
        <p:nvSpPr>
          <p:cNvPr id="59" name="Rounded Rectangle 58"/>
          <p:cNvSpPr>
            <a:spLocks noChangeAspect="1"/>
          </p:cNvSpPr>
          <p:nvPr/>
        </p:nvSpPr>
        <p:spPr>
          <a:xfrm>
            <a:off x="4791138" y="4562832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TextBox 60"/>
          <p:cNvSpPr txBox="1"/>
          <p:nvPr/>
        </p:nvSpPr>
        <p:spPr>
          <a:xfrm>
            <a:off x="5088185" y="4580581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62" name="Rounded Rectangle 61"/>
          <p:cNvSpPr>
            <a:spLocks noChangeAspect="1"/>
          </p:cNvSpPr>
          <p:nvPr/>
        </p:nvSpPr>
        <p:spPr>
          <a:xfrm>
            <a:off x="6095588" y="4562832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Rounded Rectangle 62"/>
          <p:cNvSpPr>
            <a:spLocks noChangeAspect="1"/>
          </p:cNvSpPr>
          <p:nvPr/>
        </p:nvSpPr>
        <p:spPr>
          <a:xfrm>
            <a:off x="6849104" y="5118284"/>
            <a:ext cx="287490" cy="28794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92635" y="4580581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69" name="Rounded Rectangle 68"/>
          <p:cNvSpPr/>
          <p:nvPr/>
        </p:nvSpPr>
        <p:spPr>
          <a:xfrm>
            <a:off x="4806654" y="5870525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806654" y="5849957"/>
            <a:ext cx="1136534" cy="33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D</a:t>
            </a:r>
            <a:r>
              <a:rPr lang="es-ES" sz="1600" dirty="0" err="1" smtClean="0"/>
              <a:t>ocker</a:t>
            </a:r>
            <a:endParaRPr lang="es-ES" sz="1600" dirty="0"/>
          </a:p>
        </p:txBody>
      </p:sp>
      <p:sp>
        <p:nvSpPr>
          <p:cNvPr id="71" name="Rounded Rectangle 70"/>
          <p:cNvSpPr/>
          <p:nvPr/>
        </p:nvSpPr>
        <p:spPr>
          <a:xfrm>
            <a:off x="6095588" y="5870656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95588" y="5850088"/>
            <a:ext cx="1136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 smtClean="0"/>
              <a:t>kubelet</a:t>
            </a:r>
            <a:endParaRPr lang="es-ES" sz="1600" dirty="0"/>
          </a:p>
        </p:txBody>
      </p:sp>
      <p:sp>
        <p:nvSpPr>
          <p:cNvPr id="73" name="Rounded Rectangle 72"/>
          <p:cNvSpPr/>
          <p:nvPr/>
        </p:nvSpPr>
        <p:spPr>
          <a:xfrm>
            <a:off x="7366339" y="5868356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91632" y="5847788"/>
            <a:ext cx="1287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k</a:t>
            </a:r>
            <a:r>
              <a:rPr lang="es-ES" sz="1600" dirty="0" err="1" smtClean="0"/>
              <a:t>ube</a:t>
            </a:r>
            <a:r>
              <a:rPr lang="es-ES" sz="1600" dirty="0" smtClean="0"/>
              <a:t>-proxy</a:t>
            </a:r>
            <a:endParaRPr lang="es-ES" sz="1600" dirty="0"/>
          </a:p>
        </p:txBody>
      </p:sp>
      <p:sp>
        <p:nvSpPr>
          <p:cNvPr id="76" name="Rounded Rectangle 75"/>
          <p:cNvSpPr>
            <a:spLocks noChangeAspect="1"/>
          </p:cNvSpPr>
          <p:nvPr/>
        </p:nvSpPr>
        <p:spPr>
          <a:xfrm>
            <a:off x="653487" y="4551073"/>
            <a:ext cx="2496712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8867" y="4561049"/>
            <a:ext cx="258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etcd</a:t>
            </a:r>
            <a:endParaRPr lang="es-ES" dirty="0"/>
          </a:p>
        </p:txBody>
      </p:sp>
      <p:sp>
        <p:nvSpPr>
          <p:cNvPr id="81" name="Rounded Rectangle 80"/>
          <p:cNvSpPr>
            <a:spLocks noChangeAspect="1"/>
          </p:cNvSpPr>
          <p:nvPr/>
        </p:nvSpPr>
        <p:spPr>
          <a:xfrm>
            <a:off x="5137989" y="5023576"/>
            <a:ext cx="467336" cy="46799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>
            <a:spLocks/>
          </p:cNvSpPr>
          <p:nvPr/>
        </p:nvSpPr>
        <p:spPr>
          <a:xfrm>
            <a:off x="6179247" y="5029045"/>
            <a:ext cx="566352" cy="46252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3762388" y="2646631"/>
            <a:ext cx="788534" cy="537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 flipV="1">
            <a:off x="3744528" y="4581015"/>
            <a:ext cx="817402" cy="53726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647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Kubernetes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68" y="1600202"/>
            <a:ext cx="4064213" cy="4706252"/>
          </a:xfrm>
        </p:spPr>
        <p:txBody>
          <a:bodyPr>
            <a:noAutofit/>
          </a:bodyPr>
          <a:lstStyle/>
          <a:p>
            <a:r>
              <a:rPr lang="es-ES" sz="2800" dirty="0" err="1" smtClean="0"/>
              <a:t>Naming</a:t>
            </a:r>
            <a:r>
              <a:rPr lang="es-ES" sz="2800" dirty="0" smtClean="0"/>
              <a:t> </a:t>
            </a:r>
            <a:r>
              <a:rPr lang="es-ES" sz="2800" dirty="0"/>
              <a:t>and </a:t>
            </a:r>
            <a:r>
              <a:rPr lang="es-ES" sz="2800" dirty="0" err="1"/>
              <a:t>Discovery</a:t>
            </a:r>
            <a:endParaRPr lang="es-ES" sz="2800" dirty="0"/>
          </a:p>
          <a:p>
            <a:r>
              <a:rPr lang="es-ES" sz="2800" dirty="0" err="1"/>
              <a:t>Replicate</a:t>
            </a:r>
            <a:r>
              <a:rPr lang="es-ES" sz="2800" dirty="0"/>
              <a:t> </a:t>
            </a:r>
            <a:r>
              <a:rPr lang="es-ES" sz="2800" dirty="0" err="1" smtClean="0"/>
              <a:t>instances</a:t>
            </a:r>
            <a:endParaRPr lang="es-ES" sz="2800" dirty="0" smtClean="0"/>
          </a:p>
          <a:p>
            <a:r>
              <a:rPr lang="es-ES" sz="2800" dirty="0"/>
              <a:t>Load </a:t>
            </a:r>
            <a:r>
              <a:rPr lang="es-ES" sz="2800" dirty="0" err="1" smtClean="0"/>
              <a:t>Balancing</a:t>
            </a:r>
            <a:endParaRPr lang="es-ES" sz="2800" dirty="0" smtClean="0"/>
          </a:p>
          <a:p>
            <a:r>
              <a:rPr lang="es-ES" sz="2800" dirty="0" err="1"/>
              <a:t>Declarative</a:t>
            </a:r>
            <a:r>
              <a:rPr lang="es-ES" sz="2800" dirty="0"/>
              <a:t> </a:t>
            </a:r>
            <a:r>
              <a:rPr lang="es-ES" sz="2800" dirty="0" err="1" smtClean="0"/>
              <a:t>Infrastructure</a:t>
            </a:r>
            <a:endParaRPr lang="es-ES" sz="2800" dirty="0"/>
          </a:p>
          <a:p>
            <a:r>
              <a:rPr lang="es-ES" sz="2800" dirty="0"/>
              <a:t>Horizontal auto-</a:t>
            </a:r>
            <a:r>
              <a:rPr lang="es-ES" sz="2800" dirty="0" err="1"/>
              <a:t>scaling</a:t>
            </a:r>
            <a:endParaRPr lang="es-ES" sz="2800" dirty="0"/>
          </a:p>
          <a:p>
            <a:r>
              <a:rPr lang="es-ES" sz="2800" dirty="0" err="1"/>
              <a:t>Health</a:t>
            </a:r>
            <a:r>
              <a:rPr lang="es-ES" sz="2800" dirty="0"/>
              <a:t> </a:t>
            </a:r>
            <a:r>
              <a:rPr lang="es-ES" sz="2800" dirty="0" err="1"/>
              <a:t>Checking</a:t>
            </a:r>
            <a:endParaRPr lang="es-ES" sz="2800" dirty="0"/>
          </a:p>
          <a:p>
            <a:r>
              <a:rPr lang="es-ES" sz="2800" dirty="0" err="1" smtClean="0"/>
              <a:t>Resource</a:t>
            </a:r>
            <a:r>
              <a:rPr lang="es-ES" sz="2800" dirty="0" smtClean="0"/>
              <a:t> Management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701724" y="1600202"/>
            <a:ext cx="4048048" cy="4401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Mount Storage </a:t>
            </a:r>
            <a:r>
              <a:rPr lang="es-ES" sz="2800" dirty="0" err="1" smtClean="0"/>
              <a:t>Systems</a:t>
            </a:r>
            <a:endParaRPr lang="es-ES" sz="2800" dirty="0" smtClean="0"/>
          </a:p>
          <a:p>
            <a:r>
              <a:rPr lang="es-ES" sz="2800" dirty="0" err="1" smtClean="0"/>
              <a:t>Resource</a:t>
            </a:r>
            <a:r>
              <a:rPr lang="es-ES" sz="2800" dirty="0" smtClean="0"/>
              <a:t> </a:t>
            </a:r>
            <a:r>
              <a:rPr lang="es-ES" sz="2800" dirty="0" err="1"/>
              <a:t>Monitoring</a:t>
            </a:r>
            <a:endParaRPr lang="es-ES" sz="2800" dirty="0"/>
          </a:p>
          <a:p>
            <a:r>
              <a:rPr lang="es-ES" sz="2800" dirty="0" err="1"/>
              <a:t>Logging</a:t>
            </a:r>
            <a:r>
              <a:rPr lang="es-ES" sz="2800" dirty="0"/>
              <a:t> </a:t>
            </a:r>
            <a:r>
              <a:rPr lang="es-ES" sz="2800" dirty="0" err="1" smtClean="0"/>
              <a:t>Visualization</a:t>
            </a:r>
            <a:endParaRPr lang="es-ES" sz="2800" dirty="0" smtClean="0"/>
          </a:p>
          <a:p>
            <a:r>
              <a:rPr lang="es-ES" sz="2800" dirty="0" err="1" smtClean="0"/>
              <a:t>Distributing</a:t>
            </a:r>
            <a:r>
              <a:rPr lang="es-ES" sz="2800" dirty="0" smtClean="0"/>
              <a:t> </a:t>
            </a:r>
            <a:r>
              <a:rPr lang="es-ES" sz="2800" dirty="0" err="1"/>
              <a:t>Secrets</a:t>
            </a:r>
            <a:endParaRPr lang="es-ES" sz="2800" dirty="0"/>
          </a:p>
          <a:p>
            <a:r>
              <a:rPr lang="es-ES" sz="2800" dirty="0" err="1" smtClean="0"/>
              <a:t>Rolling</a:t>
            </a:r>
            <a:r>
              <a:rPr lang="es-ES" sz="2800" dirty="0" smtClean="0"/>
              <a:t> </a:t>
            </a:r>
            <a:r>
              <a:rPr lang="es-ES" sz="2800" dirty="0" err="1" smtClean="0"/>
              <a:t>Updates</a:t>
            </a:r>
            <a:endParaRPr lang="es-ES" sz="2800" dirty="0" smtClean="0"/>
          </a:p>
          <a:p>
            <a:r>
              <a:rPr lang="es-ES" sz="2800" dirty="0" smtClean="0"/>
              <a:t>Blue/Green </a:t>
            </a:r>
            <a:r>
              <a:rPr lang="es-ES" sz="2800" dirty="0" err="1" smtClean="0"/>
              <a:t>Deployments</a:t>
            </a:r>
            <a:endParaRPr lang="es-ES" sz="2800" dirty="0"/>
          </a:p>
          <a:p>
            <a:r>
              <a:rPr lang="es-ES" sz="2800" dirty="0" err="1" smtClean="0"/>
              <a:t>Federation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809403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/>
          </p:cNvSpPr>
          <p:nvPr/>
        </p:nvSpPr>
        <p:spPr bwMode="auto">
          <a:xfrm>
            <a:off x="4214738" y="1221268"/>
            <a:ext cx="4602747" cy="178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4400" b="1" dirty="0" smtClean="0">
                <a:solidFill>
                  <a:srgbClr val="000000"/>
                </a:solidFill>
                <a:latin typeface="Dosis"/>
                <a:ea typeface="Lucida Grande" charset="0"/>
                <a:cs typeface="Dosis"/>
                <a:sym typeface="Lucida Grande" charset="0"/>
              </a:rPr>
              <a:t>ANGEL NÚÑEZ</a:t>
            </a:r>
            <a: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/>
            </a:r>
            <a:b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</a:br>
            <a:endParaRPr lang="en-US" altLang="es-PE" sz="1000" b="1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Agile and </a:t>
            </a:r>
            <a:r>
              <a:rPr lang="en-US" altLang="es-PE" sz="2800" b="1" dirty="0" err="1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DevOps</a:t>
            </a:r>
            <a:r>
              <a:rPr lang="en-US" altLang="es-PE" sz="28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 Specialist, </a:t>
            </a:r>
            <a:endParaRPr lang="en-US" altLang="es-PE" sz="2800" b="1" dirty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Consultant &amp; Trainer</a:t>
            </a:r>
          </a:p>
        </p:txBody>
      </p:sp>
      <p:pic>
        <p:nvPicPr>
          <p:cNvPr id="9" name="14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806" y="1022033"/>
            <a:ext cx="2989426" cy="3729723"/>
          </a:xfrm>
          <a:prstGeom prst="rect">
            <a:avLst/>
          </a:prstGeom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413442" y="4792334"/>
            <a:ext cx="2663783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19088" indent="-315913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angel.nunez@kleer.la</a:t>
            </a:r>
          </a:p>
          <a:p>
            <a:pPr marL="319088" indent="-315913">
              <a:lnSpc>
                <a:spcPct val="9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@</a:t>
            </a: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snahider</a:t>
            </a:r>
            <a:endParaRPr lang="es-PE" sz="2400" dirty="0">
              <a:solidFill>
                <a:srgbClr val="000000"/>
              </a:solidFill>
              <a:latin typeface="Dosis"/>
              <a:cs typeface="Dosi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97" y="5209140"/>
            <a:ext cx="724978" cy="724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806" y="4931904"/>
            <a:ext cx="381000" cy="381000"/>
          </a:xfrm>
          <a:prstGeom prst="rect">
            <a:avLst/>
          </a:prstGeom>
        </p:spPr>
      </p:pic>
      <p:pic>
        <p:nvPicPr>
          <p:cNvPr id="15" name="Picture 14" descr="Logo_Kleer_GrisBlanc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633" y="3647618"/>
            <a:ext cx="3197580" cy="89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30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Cómo comenzar con </a:t>
            </a:r>
            <a:r>
              <a:rPr lang="es-ES" dirty="0" err="1" smtClean="0"/>
              <a:t>Kubernetes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930" y="1600202"/>
            <a:ext cx="8145870" cy="4401202"/>
          </a:xfrm>
        </p:spPr>
        <p:txBody>
          <a:bodyPr>
            <a:noAutofit/>
          </a:bodyPr>
          <a:lstStyle/>
          <a:p>
            <a:r>
              <a:rPr lang="es-ES" sz="2800" dirty="0" smtClean="0"/>
              <a:t>Utilizar una alternativa ya </a:t>
            </a:r>
            <a:r>
              <a:rPr lang="es-ES" sz="2800" dirty="0" err="1" smtClean="0"/>
              <a:t>hosteada</a:t>
            </a:r>
            <a:r>
              <a:rPr lang="es-ES" sz="2800" dirty="0" smtClean="0"/>
              <a:t> (Google Cloud</a:t>
            </a:r>
            <a:r>
              <a:rPr lang="es-ES" sz="2800" dirty="0"/>
              <a:t>, </a:t>
            </a:r>
            <a:r>
              <a:rPr lang="es-ES" sz="2800" dirty="0" err="1" smtClean="0"/>
              <a:t>Redhat</a:t>
            </a:r>
            <a:r>
              <a:rPr lang="es-ES" sz="2800" dirty="0" smtClean="0"/>
              <a:t> </a:t>
            </a:r>
            <a:r>
              <a:rPr lang="es-ES" sz="2800" dirty="0" err="1" smtClean="0"/>
              <a:t>OpenShift</a:t>
            </a:r>
            <a:r>
              <a:rPr lang="es-ES" sz="2800" dirty="0" smtClean="0"/>
              <a:t>, </a:t>
            </a:r>
            <a:r>
              <a:rPr lang="es-ES" sz="2800" dirty="0" err="1" smtClean="0"/>
              <a:t>Azure</a:t>
            </a:r>
            <a:r>
              <a:rPr lang="es-ES" sz="2800" dirty="0" smtClean="0"/>
              <a:t> </a:t>
            </a:r>
            <a:r>
              <a:rPr lang="es-ES" sz="2800" dirty="0" err="1" smtClean="0"/>
              <a:t>Container</a:t>
            </a:r>
            <a:r>
              <a:rPr lang="es-ES" sz="2800" dirty="0" smtClean="0"/>
              <a:t> </a:t>
            </a:r>
            <a:r>
              <a:rPr lang="es-ES" sz="2800" dirty="0" err="1" smtClean="0"/>
              <a:t>Service</a:t>
            </a:r>
            <a:r>
              <a:rPr lang="es-ES" sz="2800" dirty="0" smtClean="0"/>
              <a:t>, etc.)</a:t>
            </a:r>
          </a:p>
          <a:p>
            <a:endParaRPr lang="es-ES" sz="2800" dirty="0"/>
          </a:p>
          <a:p>
            <a:r>
              <a:rPr lang="es-ES" sz="2800" dirty="0" err="1" smtClean="0"/>
              <a:t>MiniKube</a:t>
            </a:r>
            <a:r>
              <a:rPr lang="es-ES" sz="2800" dirty="0" smtClean="0"/>
              <a:t>: en 2 clics instalas </a:t>
            </a:r>
            <a:r>
              <a:rPr lang="es-ES" sz="2800" dirty="0" err="1" smtClean="0"/>
              <a:t>Kubernetes</a:t>
            </a:r>
            <a:r>
              <a:rPr lang="es-ES" sz="2800" dirty="0" smtClean="0"/>
              <a:t> localmente en una máquina virtual.</a:t>
            </a:r>
            <a:br>
              <a:rPr lang="es-ES" sz="2800" dirty="0" smtClean="0"/>
            </a:br>
            <a:r>
              <a:rPr lang="es-ES" sz="2400" dirty="0" smtClean="0">
                <a:hlinkClick r:id="rId2"/>
              </a:rPr>
              <a:t>https://github.com/kubernetes/minikube</a:t>
            </a:r>
            <a:endParaRPr lang="es-ES" sz="2800" dirty="0" smtClean="0"/>
          </a:p>
          <a:p>
            <a:endParaRPr lang="es-ES" sz="2800" dirty="0"/>
          </a:p>
          <a:p>
            <a:r>
              <a:rPr lang="es-ES" sz="2800" dirty="0" err="1" smtClean="0"/>
              <a:t>Kubernetes</a:t>
            </a:r>
            <a:r>
              <a:rPr lang="es-ES" sz="2800" dirty="0" smtClean="0"/>
              <a:t> </a:t>
            </a:r>
            <a:r>
              <a:rPr lang="es-ES" sz="2800" dirty="0" err="1" smtClean="0"/>
              <a:t>Interactive</a:t>
            </a:r>
            <a:r>
              <a:rPr lang="es-ES" sz="2800" dirty="0" smtClean="0"/>
              <a:t> Tutorial</a:t>
            </a:r>
            <a:br>
              <a:rPr lang="es-ES" sz="2800" dirty="0" smtClean="0"/>
            </a:br>
            <a:r>
              <a:rPr lang="es-ES" sz="2400" dirty="0" smtClean="0">
                <a:hlinkClick r:id="rId3"/>
              </a:rPr>
              <a:t>https://kubernetes.io/docs/tutorials/kubernetes-basics/</a:t>
            </a:r>
            <a:endParaRPr lang="es-ES" sz="2400" dirty="0"/>
          </a:p>
          <a:p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309415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/>
          </p:cNvSpPr>
          <p:nvPr/>
        </p:nvSpPr>
        <p:spPr bwMode="auto">
          <a:xfrm>
            <a:off x="4214738" y="1221268"/>
            <a:ext cx="4602747" cy="178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4400" b="1" dirty="0" smtClean="0">
                <a:solidFill>
                  <a:srgbClr val="000000"/>
                </a:solidFill>
                <a:latin typeface="Dosis"/>
                <a:ea typeface="Lucida Grande" charset="0"/>
                <a:cs typeface="Dosis"/>
                <a:sym typeface="Lucida Grande" charset="0"/>
              </a:rPr>
              <a:t>ANGEL NÚÑEZ</a:t>
            </a:r>
            <a: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/>
            </a:r>
            <a:b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</a:br>
            <a:endParaRPr lang="en-US" altLang="es-PE" sz="1000" b="1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Agile and </a:t>
            </a:r>
            <a:r>
              <a:rPr lang="en-US" altLang="es-PE" sz="2800" b="1" dirty="0" err="1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DevOps</a:t>
            </a:r>
            <a:r>
              <a:rPr lang="en-US" altLang="es-PE" sz="28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 Specialist, </a:t>
            </a:r>
            <a:endParaRPr lang="en-US" altLang="es-PE" sz="2800" b="1" dirty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Consultant &amp; Trainer</a:t>
            </a:r>
          </a:p>
        </p:txBody>
      </p:sp>
      <p:pic>
        <p:nvPicPr>
          <p:cNvPr id="9" name="14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806" y="1022033"/>
            <a:ext cx="2989426" cy="3729723"/>
          </a:xfrm>
          <a:prstGeom prst="rect">
            <a:avLst/>
          </a:prstGeom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413442" y="4792334"/>
            <a:ext cx="2663783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19088" indent="-315913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angel.nunez@kleer.la</a:t>
            </a:r>
          </a:p>
          <a:p>
            <a:pPr marL="319088" indent="-315913">
              <a:lnSpc>
                <a:spcPct val="9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@</a:t>
            </a: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snahider</a:t>
            </a:r>
            <a:endParaRPr lang="es-PE" sz="2400" dirty="0">
              <a:solidFill>
                <a:srgbClr val="000000"/>
              </a:solidFill>
              <a:latin typeface="Dosis"/>
              <a:cs typeface="Dosi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97" y="5209140"/>
            <a:ext cx="724978" cy="724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806" y="4931904"/>
            <a:ext cx="381000" cy="381000"/>
          </a:xfrm>
          <a:prstGeom prst="rect">
            <a:avLst/>
          </a:prstGeom>
        </p:spPr>
      </p:pic>
      <p:pic>
        <p:nvPicPr>
          <p:cNvPr id="15" name="Picture 14" descr="Logo_Kleer_GrisBlanc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633" y="3647618"/>
            <a:ext cx="3197580" cy="89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20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Referencias</a:t>
            </a:r>
            <a:endParaRPr lang="es-ES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837299" y="1374654"/>
            <a:ext cx="7849501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Presentación (slides y código):</a:t>
            </a:r>
          </a:p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hlinkClick r:id="rId3"/>
              </a:rPr>
              <a:t>https://github.com/snahider/kubernetes-talk.git</a:t>
            </a:r>
            <a:endParaRPr lang="es-PE" sz="2400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281" y="2468547"/>
            <a:ext cx="2954592" cy="388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8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Contenedores y </a:t>
            </a:r>
            <a:r>
              <a:rPr lang="es-ES" dirty="0" err="1" smtClean="0"/>
              <a:t>Docker</a:t>
            </a:r>
            <a:endParaRPr lang="es-ES" dirty="0"/>
          </a:p>
        </p:txBody>
      </p:sp>
      <p:pic>
        <p:nvPicPr>
          <p:cNvPr id="3" name="Picture 2" descr="dock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67" y="1300121"/>
            <a:ext cx="5691866" cy="50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6080"/>
            <a:ext cx="8229600" cy="1143000"/>
          </a:xfrm>
        </p:spPr>
        <p:txBody>
          <a:bodyPr>
            <a:noAutofit/>
          </a:bodyPr>
          <a:lstStyle/>
          <a:p>
            <a:r>
              <a:rPr lang="es-ES" dirty="0" smtClean="0">
                <a:cs typeface="Roboto"/>
              </a:rPr>
              <a:t>Gestionar Múltiples Pequeñas Instancias es Difícil</a:t>
            </a:r>
            <a:endParaRPr lang="es-ES" dirty="0">
              <a:cs typeface="Roboto"/>
            </a:endParaRPr>
          </a:p>
        </p:txBody>
      </p:sp>
      <p:pic>
        <p:nvPicPr>
          <p:cNvPr id="8" name="Picture 7" descr="puppi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49" y="1993899"/>
            <a:ext cx="5772902" cy="43296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45625" y="6138650"/>
            <a:ext cx="7176173" cy="6367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54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perator-1.jpg"/>
          <p:cNvPicPr>
            <a:picLocks noChangeAspect="1"/>
          </p:cNvPicPr>
          <p:nvPr/>
        </p:nvPicPr>
        <p:blipFill rotWithShape="1">
          <a:blip r:embed="rId3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6" r="595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Container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Orchestration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778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smtClean="0">
                <a:solidFill>
                  <a:schemeClr val="bg1"/>
                </a:solidFill>
              </a:rPr>
              <a:t>Gestionar múltiples contenedores </a:t>
            </a:r>
            <a:br>
              <a:rPr lang="es-ES" sz="3600" dirty="0" smtClean="0">
                <a:solidFill>
                  <a:schemeClr val="bg1"/>
                </a:solidFill>
              </a:rPr>
            </a:br>
            <a:r>
              <a:rPr lang="es-ES" sz="3600" dirty="0" smtClean="0">
                <a:solidFill>
                  <a:schemeClr val="bg1"/>
                </a:solidFill>
              </a:rPr>
              <a:t>desplegados en múltiples hosts.</a:t>
            </a: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Service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Discovery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Scheduling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Health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Monitoring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>
                <a:solidFill>
                  <a:schemeClr val="bg1"/>
                </a:solidFill>
              </a:rPr>
              <a:t>Horizontal </a:t>
            </a:r>
            <a:r>
              <a:rPr lang="es-ES" sz="2800" dirty="0" err="1" smtClean="0">
                <a:solidFill>
                  <a:schemeClr val="bg1"/>
                </a:solidFill>
              </a:rPr>
              <a:t>Scaling</a:t>
            </a:r>
            <a:endParaRPr lang="es-E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03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Tools</a:t>
            </a:r>
            <a:endParaRPr lang="es-ES" dirty="0"/>
          </a:p>
        </p:txBody>
      </p:sp>
      <p:pic>
        <p:nvPicPr>
          <p:cNvPr id="5" name="Picture 4" descr="sw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62" y="1302200"/>
            <a:ext cx="2239329" cy="2206485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5393912" y="3484018"/>
            <a:ext cx="294892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 smtClean="0">
                <a:latin typeface="Dosis"/>
                <a:cs typeface="Dosis"/>
              </a:rPr>
              <a:t>Docker</a:t>
            </a:r>
            <a:r>
              <a:rPr lang="es-ES" sz="2800" dirty="0" smtClean="0">
                <a:latin typeface="Dosis"/>
                <a:cs typeface="Dosis"/>
              </a:rPr>
              <a:t> </a:t>
            </a:r>
            <a:r>
              <a:rPr lang="es-ES" sz="2800" dirty="0" err="1" smtClean="0">
                <a:latin typeface="Dosis"/>
                <a:cs typeface="Dosis"/>
              </a:rPr>
              <a:t>Swarm</a:t>
            </a:r>
            <a:endParaRPr lang="es-ES" sz="2800" dirty="0">
              <a:latin typeface="Dosis"/>
              <a:cs typeface="Dosis"/>
            </a:endParaRPr>
          </a:p>
        </p:txBody>
      </p:sp>
      <p:pic>
        <p:nvPicPr>
          <p:cNvPr id="7" name="Picture 6" descr="mes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78" y="1751341"/>
            <a:ext cx="3676960" cy="1335962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956090" y="3092490"/>
            <a:ext cx="3746737" cy="53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Marathon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Mesosphere</a:t>
            </a:r>
            <a:r>
              <a:rPr lang="es-ES" sz="2800" dirty="0">
                <a:latin typeface="Dosis"/>
                <a:cs typeface="Dosis"/>
              </a:rPr>
              <a:t>)</a:t>
            </a:r>
          </a:p>
        </p:txBody>
      </p:sp>
      <p:pic>
        <p:nvPicPr>
          <p:cNvPr id="9" name="Picture 8" descr="nom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2" y="4216034"/>
            <a:ext cx="1838388" cy="1838388"/>
          </a:xfrm>
          <a:prstGeom prst="rect">
            <a:avLst/>
          </a:prstGeom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1269903" y="6054422"/>
            <a:ext cx="315714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Nomad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HashiCorp</a:t>
            </a:r>
            <a:r>
              <a:rPr lang="es-ES" sz="2800" dirty="0">
                <a:latin typeface="Dosis"/>
                <a:cs typeface="Dosis"/>
              </a:rPr>
              <a:t>)</a:t>
            </a:r>
          </a:p>
        </p:txBody>
      </p:sp>
      <p:pic>
        <p:nvPicPr>
          <p:cNvPr id="11" name="Picture 10" descr="k8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14" y="4149057"/>
            <a:ext cx="1905365" cy="1905365"/>
          </a:xfrm>
          <a:prstGeom prst="rect">
            <a:avLst/>
          </a:prstGeom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5327626" y="6054422"/>
            <a:ext cx="315714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 smtClean="0">
                <a:latin typeface="Dosis"/>
                <a:cs typeface="Dosis"/>
              </a:rPr>
              <a:t>Kubernetes</a:t>
            </a:r>
            <a:endParaRPr lang="es-ES" sz="2800" dirty="0">
              <a:latin typeface="Dosis"/>
              <a:cs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02572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cs typeface="Roboto"/>
              </a:rPr>
              <a:t>Kubernetes</a:t>
            </a:r>
            <a:endParaRPr lang="es-ES" dirty="0"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1600"/>
            <a:ext cx="4120033" cy="3214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dirty="0" err="1" smtClean="0"/>
              <a:t>Kubernetes</a:t>
            </a:r>
            <a:r>
              <a:rPr lang="es-ES" sz="2800" dirty="0" smtClean="0"/>
              <a:t> es una plataforma open-</a:t>
            </a:r>
            <a:r>
              <a:rPr lang="es-ES" sz="2800" dirty="0" err="1" smtClean="0"/>
              <a:t>source</a:t>
            </a:r>
            <a:r>
              <a:rPr lang="es-ES" sz="2800" dirty="0" smtClean="0"/>
              <a:t> </a:t>
            </a:r>
            <a:r>
              <a:rPr lang="es-ES" sz="2800" dirty="0"/>
              <a:t>para </a:t>
            </a:r>
            <a:r>
              <a:rPr lang="es-ES" sz="2800" dirty="0" smtClean="0"/>
              <a:t>orquestar, automatizar el despliegue, escalar, gestionar y operar contenedores a través de </a:t>
            </a:r>
            <a:r>
              <a:rPr lang="es-ES" sz="2800" dirty="0" err="1" smtClean="0"/>
              <a:t>clusters</a:t>
            </a:r>
            <a:r>
              <a:rPr lang="es-ES" sz="2800" dirty="0" smtClean="0"/>
              <a:t> de hosts.</a:t>
            </a:r>
            <a:endParaRPr lang="es-ES" sz="2800" dirty="0"/>
          </a:p>
        </p:txBody>
      </p:sp>
      <p:pic>
        <p:nvPicPr>
          <p:cNvPr id="4" name="Picture 3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1417639"/>
            <a:ext cx="46228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2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gle-network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r="14881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rgbClr val="FFFFFF"/>
                </a:solidFill>
                <a:cs typeface="Roboto"/>
              </a:rPr>
              <a:t>Planet</a:t>
            </a:r>
            <a:r>
              <a:rPr lang="es-ES" dirty="0" smtClean="0">
                <a:solidFill>
                  <a:srgbClr val="FFFFFF"/>
                </a:solidFill>
                <a:cs typeface="Roboto"/>
              </a:rPr>
              <a:t> </a:t>
            </a:r>
            <a:r>
              <a:rPr lang="es-ES" dirty="0" err="1" smtClean="0">
                <a:solidFill>
                  <a:srgbClr val="FFFFFF"/>
                </a:solidFill>
                <a:cs typeface="Roboto"/>
              </a:rPr>
              <a:t>Scale</a:t>
            </a:r>
            <a:endParaRPr lang="es-ES" dirty="0">
              <a:solidFill>
                <a:srgbClr val="FFFFFF"/>
              </a:solidFill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rgbClr val="FFFFFF"/>
                </a:solidFill>
              </a:rPr>
              <a:t>Diseñado bajo los mismos principios que permiten a Google ejecutar billones de contenedores a la semana, combinado con las mejores ideas y prácticas de la </a:t>
            </a:r>
            <a:r>
              <a:rPr lang="es-ES" dirty="0" smtClean="0">
                <a:solidFill>
                  <a:srgbClr val="FFFFFF"/>
                </a:solidFill>
              </a:rPr>
              <a:t>comunidad.</a:t>
            </a:r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37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cs typeface="Roboto"/>
              </a:rPr>
              <a:t>Comunidad</a:t>
            </a:r>
            <a:endParaRPr lang="es-ES" dirty="0">
              <a:cs typeface="Robo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1449"/>
            <a:ext cx="9144000" cy="13511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90987" y="341506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800" b="1" dirty="0" smtClean="0">
                <a:latin typeface="Dosis"/>
                <a:cs typeface="Dosis"/>
              </a:rPr>
              <a:t>Compañías contribuyendo</a:t>
            </a:r>
            <a:endParaRPr lang="es-ES" sz="2800" b="1" dirty="0">
              <a:latin typeface="Dosis"/>
              <a:cs typeface="Dosi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27270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60000</a:t>
            </a:r>
            <a:r>
              <a:rPr lang="es-ES" sz="2400" dirty="0"/>
              <a:t>+ </a:t>
            </a:r>
            <a:r>
              <a:rPr lang="es-ES" sz="2400" dirty="0" err="1"/>
              <a:t>commits</a:t>
            </a:r>
            <a:endParaRPr lang="es-E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3507176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1600+ </a:t>
            </a:r>
            <a:r>
              <a:rPr lang="es-ES" sz="2400" dirty="0" err="1" smtClean="0"/>
              <a:t>contributors</a:t>
            </a:r>
            <a:endParaRPr lang="es-E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6418800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2000+ </a:t>
            </a:r>
            <a:r>
              <a:rPr lang="es-ES" sz="2400" dirty="0" err="1"/>
              <a:t>external</a:t>
            </a:r>
            <a:r>
              <a:rPr lang="es-ES" sz="2400" dirty="0"/>
              <a:t> </a:t>
            </a:r>
            <a:r>
              <a:rPr lang="es-ES" sz="2400" dirty="0" err="1"/>
              <a:t>projects</a:t>
            </a:r>
            <a:r>
              <a:rPr lang="es-ES" sz="2400" dirty="0"/>
              <a:t> </a:t>
            </a:r>
            <a:r>
              <a:rPr lang="es-ES" sz="2400" dirty="0" err="1"/>
              <a:t>based</a:t>
            </a:r>
            <a:r>
              <a:rPr lang="es-ES" sz="2400" dirty="0"/>
              <a:t> </a:t>
            </a:r>
            <a:r>
              <a:rPr lang="es-ES" sz="2400" dirty="0" err="1"/>
              <a:t>on</a:t>
            </a:r>
            <a:r>
              <a:rPr lang="es-ES" sz="2400" dirty="0"/>
              <a:t> </a:t>
            </a:r>
            <a:r>
              <a:rPr lang="es-ES" sz="2400" dirty="0" smtClean="0"/>
              <a:t>k8s</a:t>
            </a:r>
            <a:endParaRPr lang="es-ES" sz="2400" dirty="0"/>
          </a:p>
        </p:txBody>
      </p:sp>
      <p:sp>
        <p:nvSpPr>
          <p:cNvPr id="11" name="Rectangle 10"/>
          <p:cNvSpPr/>
          <p:nvPr/>
        </p:nvSpPr>
        <p:spPr>
          <a:xfrm>
            <a:off x="6286695" y="4149174"/>
            <a:ext cx="930433" cy="6166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0945" t="41368" r="24677" b="36868"/>
          <a:stretch/>
        </p:blipFill>
        <p:spPr>
          <a:xfrm>
            <a:off x="6085516" y="4268189"/>
            <a:ext cx="1313278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4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7970</TotalTime>
  <Words>1106</Words>
  <Application>Microsoft Macintosh PowerPoint</Application>
  <PresentationFormat>On-screen Show (4:3)</PresentationFormat>
  <Paragraphs>221</Paragraphs>
  <Slides>22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Kubernetes Container Orchestration, Deployment and Scaling</vt:lpstr>
      <vt:lpstr>PowerPoint Presentation</vt:lpstr>
      <vt:lpstr>Contenedores y Docker</vt:lpstr>
      <vt:lpstr>Gestionar Múltiples Pequeñas Instancias es Difícil</vt:lpstr>
      <vt:lpstr>Container Orchestration</vt:lpstr>
      <vt:lpstr>Container Orchestration Tools</vt:lpstr>
      <vt:lpstr>Kubernetes</vt:lpstr>
      <vt:lpstr>Planet Scale</vt:lpstr>
      <vt:lpstr>Comunidad</vt:lpstr>
      <vt:lpstr>Kubernetes es el orquestador de contenedores más utilizado</vt:lpstr>
      <vt:lpstr>Run Anywhere</vt:lpstr>
      <vt:lpstr>Kubernetes – Basic Elements</vt:lpstr>
      <vt:lpstr>Nodes</vt:lpstr>
      <vt:lpstr>Pods</vt:lpstr>
      <vt:lpstr>Replica Sets</vt:lpstr>
      <vt:lpstr>Services</vt:lpstr>
      <vt:lpstr>Scheduler</vt:lpstr>
      <vt:lpstr>Kubernetes - Arquitectura</vt:lpstr>
      <vt:lpstr>Kubernetes</vt:lpstr>
      <vt:lpstr>Cómo comenzar con Kubernetes </vt:lpstr>
      <vt:lpstr>PowerPoint Presentation</vt:lpstr>
      <vt:lpstr>Referencias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Nuñez</dc:creator>
  <cp:lastModifiedBy>Angel Nuñez</cp:lastModifiedBy>
  <cp:revision>114</cp:revision>
  <dcterms:created xsi:type="dcterms:W3CDTF">2016-08-12T18:19:05Z</dcterms:created>
  <dcterms:modified xsi:type="dcterms:W3CDTF">2018-04-21T04:16:53Z</dcterms:modified>
</cp:coreProperties>
</file>